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2"/>
  </p:notesMasterIdLst>
  <p:sldIdLst>
    <p:sldId id="256" r:id="rId5"/>
    <p:sldId id="257" r:id="rId6"/>
    <p:sldId id="258" r:id="rId7"/>
    <p:sldId id="276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71" r:id="rId19"/>
    <p:sldId id="273" r:id="rId20"/>
    <p:sldId id="272" r:id="rId21"/>
    <p:sldId id="274" r:id="rId22"/>
    <p:sldId id="270" r:id="rId23"/>
    <p:sldId id="269" r:id="rId24"/>
    <p:sldId id="277" r:id="rId25"/>
    <p:sldId id="286" r:id="rId26"/>
    <p:sldId id="279" r:id="rId27"/>
    <p:sldId id="280" r:id="rId28"/>
    <p:sldId id="275" r:id="rId29"/>
    <p:sldId id="281" r:id="rId30"/>
    <p:sldId id="285" r:id="rId31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33"/>
    </p:embeddedFont>
    <p:embeddedFont>
      <p:font typeface="Comfortaa" panose="020B0604020202020204" charset="0"/>
      <p:regular r:id="rId34"/>
      <p:bold r:id="rId35"/>
    </p:embeddedFont>
    <p:embeddedFont>
      <p:font typeface="EB Garamond" panose="00000500000000000000" pitchFamily="2" charset="0"/>
      <p:regular r:id="rId36"/>
      <p:bold r:id="rId37"/>
      <p:italic r:id="rId38"/>
      <p:boldItalic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5E89CF-32A2-4D3A-BD63-A613956A5A84}" v="9" dt="2025-10-07T19:21:19.40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Ellis" userId="2ed7c32b-69ec-4811-b018-dfa1629f76b3" providerId="ADAL" clId="{3E584B13-4A84-46F5-8191-D912FFCB8910}"/>
    <pc:docChg chg="undo custSel delSld modSld">
      <pc:chgData name="Pam Ellis" userId="2ed7c32b-69ec-4811-b018-dfa1629f76b3" providerId="ADAL" clId="{3E584B13-4A84-46F5-8191-D912FFCB8910}" dt="2025-10-07T19:23:24.041" v="2839" actId="20577"/>
      <pc:docMkLst>
        <pc:docMk/>
      </pc:docMkLst>
      <pc:sldChg chg="addSp delSp modSp mod">
        <pc:chgData name="Pam Ellis" userId="2ed7c32b-69ec-4811-b018-dfa1629f76b3" providerId="ADAL" clId="{3E584B13-4A84-46F5-8191-D912FFCB8910}" dt="2025-10-07T18:35:44.323" v="50" actId="6549"/>
        <pc:sldMkLst>
          <pc:docMk/>
          <pc:sldMk cId="0" sldId="256"/>
        </pc:sldMkLst>
        <pc:spChg chg="mod">
          <ac:chgData name="Pam Ellis" userId="2ed7c32b-69ec-4811-b018-dfa1629f76b3" providerId="ADAL" clId="{3E584B13-4A84-46F5-8191-D912FFCB8910}" dt="2025-10-07T18:35:44.323" v="50" actId="6549"/>
          <ac:spMkLst>
            <pc:docMk/>
            <pc:sldMk cId="0" sldId="256"/>
            <ac:spMk id="55" creationId="{00000000-0000-0000-0000-000000000000}"/>
          </ac:spMkLst>
        </pc:spChg>
        <pc:picChg chg="add mod">
          <ac:chgData name="Pam Ellis" userId="2ed7c32b-69ec-4811-b018-dfa1629f76b3" providerId="ADAL" clId="{3E584B13-4A84-46F5-8191-D912FFCB8910}" dt="2025-10-07T18:32:56.720" v="5" actId="1076"/>
          <ac:picMkLst>
            <pc:docMk/>
            <pc:sldMk cId="0" sldId="256"/>
            <ac:picMk id="3" creationId="{90150029-CFC0-E2FC-A02F-1D4DA673741D}"/>
          </ac:picMkLst>
        </pc:picChg>
        <pc:picChg chg="del">
          <ac:chgData name="Pam Ellis" userId="2ed7c32b-69ec-4811-b018-dfa1629f76b3" providerId="ADAL" clId="{3E584B13-4A84-46F5-8191-D912FFCB8910}" dt="2025-10-07T18:32:28.339" v="0" actId="478"/>
          <ac:picMkLst>
            <pc:docMk/>
            <pc:sldMk cId="0" sldId="256"/>
            <ac:picMk id="54" creationId="{00000000-0000-0000-0000-000000000000}"/>
          </ac:picMkLst>
        </pc:picChg>
      </pc:sldChg>
      <pc:sldChg chg="modSp mod">
        <pc:chgData name="Pam Ellis" userId="2ed7c32b-69ec-4811-b018-dfa1629f76b3" providerId="ADAL" clId="{3E584B13-4A84-46F5-8191-D912FFCB8910}" dt="2025-10-07T18:36:24.978" v="67" actId="20577"/>
        <pc:sldMkLst>
          <pc:docMk/>
          <pc:sldMk cId="0" sldId="258"/>
        </pc:sldMkLst>
        <pc:spChg chg="mod">
          <ac:chgData name="Pam Ellis" userId="2ed7c32b-69ec-4811-b018-dfa1629f76b3" providerId="ADAL" clId="{3E584B13-4A84-46F5-8191-D912FFCB8910}" dt="2025-10-07T18:36:24.978" v="67" actId="20577"/>
          <ac:spMkLst>
            <pc:docMk/>
            <pc:sldMk cId="0" sldId="258"/>
            <ac:spMk id="73" creationId="{00000000-0000-0000-0000-000000000000}"/>
          </ac:spMkLst>
        </pc:spChg>
      </pc:sldChg>
      <pc:sldChg chg="addSp delSp modSp mod">
        <pc:chgData name="Pam Ellis" userId="2ed7c32b-69ec-4811-b018-dfa1629f76b3" providerId="ADAL" clId="{3E584B13-4A84-46F5-8191-D912FFCB8910}" dt="2025-10-07T18:41:16.001" v="250" actId="403"/>
        <pc:sldMkLst>
          <pc:docMk/>
          <pc:sldMk cId="0" sldId="260"/>
        </pc:sldMkLst>
        <pc:spChg chg="mod topLvl">
          <ac:chgData name="Pam Ellis" userId="2ed7c32b-69ec-4811-b018-dfa1629f76b3" providerId="ADAL" clId="{3E584B13-4A84-46F5-8191-D912FFCB8910}" dt="2025-10-07T18:41:16.001" v="250" actId="403"/>
          <ac:spMkLst>
            <pc:docMk/>
            <pc:sldMk cId="0" sldId="260"/>
            <ac:spMk id="95" creationId="{00000000-0000-0000-0000-000000000000}"/>
          </ac:spMkLst>
        </pc:spChg>
        <pc:grpChg chg="add del">
          <ac:chgData name="Pam Ellis" userId="2ed7c32b-69ec-4811-b018-dfa1629f76b3" providerId="ADAL" clId="{3E584B13-4A84-46F5-8191-D912FFCB8910}" dt="2025-10-07T18:40:49.325" v="245" actId="478"/>
          <ac:grpSpMkLst>
            <pc:docMk/>
            <pc:sldMk cId="0" sldId="260"/>
            <ac:grpSpMk id="93" creationId="{00000000-0000-0000-0000-000000000000}"/>
          </ac:grpSpMkLst>
        </pc:grpChg>
        <pc:picChg chg="del topLvl">
          <ac:chgData name="Pam Ellis" userId="2ed7c32b-69ec-4811-b018-dfa1629f76b3" providerId="ADAL" clId="{3E584B13-4A84-46F5-8191-D912FFCB8910}" dt="2025-10-07T18:40:49.325" v="245" actId="478"/>
          <ac:picMkLst>
            <pc:docMk/>
            <pc:sldMk cId="0" sldId="260"/>
            <ac:picMk id="94" creationId="{00000000-0000-0000-0000-000000000000}"/>
          </ac:picMkLst>
        </pc:picChg>
      </pc:sldChg>
      <pc:sldChg chg="delSp modSp mod">
        <pc:chgData name="Pam Ellis" userId="2ed7c32b-69ec-4811-b018-dfa1629f76b3" providerId="ADAL" clId="{3E584B13-4A84-46F5-8191-D912FFCB8910}" dt="2025-10-07T18:41:47.743" v="252" actId="20577"/>
        <pc:sldMkLst>
          <pc:docMk/>
          <pc:sldMk cId="0" sldId="262"/>
        </pc:sldMkLst>
        <pc:spChg chg="mod">
          <ac:chgData name="Pam Ellis" userId="2ed7c32b-69ec-4811-b018-dfa1629f76b3" providerId="ADAL" clId="{3E584B13-4A84-46F5-8191-D912FFCB8910}" dt="2025-10-07T18:41:47.743" v="252" actId="20577"/>
          <ac:spMkLst>
            <pc:docMk/>
            <pc:sldMk cId="0" sldId="262"/>
            <ac:spMk id="118" creationId="{00000000-0000-0000-0000-000000000000}"/>
          </ac:spMkLst>
        </pc:spChg>
        <pc:picChg chg="del">
          <ac:chgData name="Pam Ellis" userId="2ed7c32b-69ec-4811-b018-dfa1629f76b3" providerId="ADAL" clId="{3E584B13-4A84-46F5-8191-D912FFCB8910}" dt="2025-10-07T18:41:40.460" v="251" actId="478"/>
          <ac:picMkLst>
            <pc:docMk/>
            <pc:sldMk cId="0" sldId="262"/>
            <ac:picMk id="117" creationId="{00000000-0000-0000-0000-000000000000}"/>
          </ac:picMkLst>
        </pc:picChg>
      </pc:sldChg>
      <pc:sldChg chg="modSp mod">
        <pc:chgData name="Pam Ellis" userId="2ed7c32b-69ec-4811-b018-dfa1629f76b3" providerId="ADAL" clId="{3E584B13-4A84-46F5-8191-D912FFCB8910}" dt="2025-10-07T18:42:13.919" v="274" actId="1036"/>
        <pc:sldMkLst>
          <pc:docMk/>
          <pc:sldMk cId="0" sldId="263"/>
        </pc:sldMkLst>
        <pc:spChg chg="mod">
          <ac:chgData name="Pam Ellis" userId="2ed7c32b-69ec-4811-b018-dfa1629f76b3" providerId="ADAL" clId="{3E584B13-4A84-46F5-8191-D912FFCB8910}" dt="2025-10-07T18:42:09.262" v="258" actId="122"/>
          <ac:spMkLst>
            <pc:docMk/>
            <pc:sldMk cId="0" sldId="263"/>
            <ac:spMk id="126" creationId="{00000000-0000-0000-0000-000000000000}"/>
          </ac:spMkLst>
        </pc:spChg>
        <pc:picChg chg="mod">
          <ac:chgData name="Pam Ellis" userId="2ed7c32b-69ec-4811-b018-dfa1629f76b3" providerId="ADAL" clId="{3E584B13-4A84-46F5-8191-D912FFCB8910}" dt="2025-10-07T18:42:13.919" v="274" actId="1036"/>
          <ac:picMkLst>
            <pc:docMk/>
            <pc:sldMk cId="0" sldId="263"/>
            <ac:picMk id="124" creationId="{00000000-0000-0000-0000-000000000000}"/>
          </ac:picMkLst>
        </pc:picChg>
        <pc:picChg chg="mod">
          <ac:chgData name="Pam Ellis" userId="2ed7c32b-69ec-4811-b018-dfa1629f76b3" providerId="ADAL" clId="{3E584B13-4A84-46F5-8191-D912FFCB8910}" dt="2025-10-07T18:42:02.612" v="256" actId="1076"/>
          <ac:picMkLst>
            <pc:docMk/>
            <pc:sldMk cId="0" sldId="263"/>
            <ac:picMk id="125" creationId="{00000000-0000-0000-0000-000000000000}"/>
          </ac:picMkLst>
        </pc:picChg>
      </pc:sldChg>
      <pc:sldChg chg="modSp mod">
        <pc:chgData name="Pam Ellis" userId="2ed7c32b-69ec-4811-b018-dfa1629f76b3" providerId="ADAL" clId="{3E584B13-4A84-46F5-8191-D912FFCB8910}" dt="2025-10-07T18:42:40.410" v="277" actId="948"/>
        <pc:sldMkLst>
          <pc:docMk/>
          <pc:sldMk cId="0" sldId="264"/>
        </pc:sldMkLst>
        <pc:spChg chg="mod">
          <ac:chgData name="Pam Ellis" userId="2ed7c32b-69ec-4811-b018-dfa1629f76b3" providerId="ADAL" clId="{3E584B13-4A84-46F5-8191-D912FFCB8910}" dt="2025-10-07T18:42:40.410" v="277" actId="948"/>
          <ac:spMkLst>
            <pc:docMk/>
            <pc:sldMk cId="0" sldId="264"/>
            <ac:spMk id="137" creationId="{00000000-0000-0000-0000-000000000000}"/>
          </ac:spMkLst>
        </pc:spChg>
      </pc:sldChg>
      <pc:sldChg chg="addSp delSp modSp mod">
        <pc:chgData name="Pam Ellis" userId="2ed7c32b-69ec-4811-b018-dfa1629f76b3" providerId="ADAL" clId="{3E584B13-4A84-46F5-8191-D912FFCB8910}" dt="2025-10-07T18:49:35.709" v="765" actId="1076"/>
        <pc:sldMkLst>
          <pc:docMk/>
          <pc:sldMk cId="0" sldId="265"/>
        </pc:sldMkLst>
        <pc:spChg chg="add del mod">
          <ac:chgData name="Pam Ellis" userId="2ed7c32b-69ec-4811-b018-dfa1629f76b3" providerId="ADAL" clId="{3E584B13-4A84-46F5-8191-D912FFCB8910}" dt="2025-10-07T18:43:16.189" v="287" actId="478"/>
          <ac:spMkLst>
            <pc:docMk/>
            <pc:sldMk cId="0" sldId="265"/>
            <ac:spMk id="2" creationId="{B1058D9E-D4B4-4EC0-A110-7B2412EE277F}"/>
          </ac:spMkLst>
        </pc:spChg>
        <pc:spChg chg="mod">
          <ac:chgData name="Pam Ellis" userId="2ed7c32b-69ec-4811-b018-dfa1629f76b3" providerId="ADAL" clId="{3E584B13-4A84-46F5-8191-D912FFCB8910}" dt="2025-10-07T18:45:54.587" v="738" actId="20577"/>
          <ac:spMkLst>
            <pc:docMk/>
            <pc:sldMk cId="0" sldId="265"/>
            <ac:spMk id="148" creationId="{00000000-0000-0000-0000-000000000000}"/>
          </ac:spMkLst>
        </pc:spChg>
        <pc:picChg chg="add mod modCrop">
          <ac:chgData name="Pam Ellis" userId="2ed7c32b-69ec-4811-b018-dfa1629f76b3" providerId="ADAL" clId="{3E584B13-4A84-46F5-8191-D912FFCB8910}" dt="2025-10-07T18:49:35.709" v="765" actId="1076"/>
          <ac:picMkLst>
            <pc:docMk/>
            <pc:sldMk cId="0" sldId="265"/>
            <ac:picMk id="4" creationId="{1A331A2F-F937-2350-4A4D-E8D0279E9B93}"/>
          </ac:picMkLst>
        </pc:picChg>
        <pc:picChg chg="add mod">
          <ac:chgData name="Pam Ellis" userId="2ed7c32b-69ec-4811-b018-dfa1629f76b3" providerId="ADAL" clId="{3E584B13-4A84-46F5-8191-D912FFCB8910}" dt="2025-10-07T18:49:32.517" v="764" actId="1076"/>
          <ac:picMkLst>
            <pc:docMk/>
            <pc:sldMk cId="0" sldId="265"/>
            <ac:picMk id="6" creationId="{03FBB849-F3FE-B22F-DC68-0F9D5C4B9B32}"/>
          </ac:picMkLst>
        </pc:picChg>
        <pc:picChg chg="add mod">
          <ac:chgData name="Pam Ellis" userId="2ed7c32b-69ec-4811-b018-dfa1629f76b3" providerId="ADAL" clId="{3E584B13-4A84-46F5-8191-D912FFCB8910}" dt="2025-10-07T18:48:39.860" v="751" actId="1076"/>
          <ac:picMkLst>
            <pc:docMk/>
            <pc:sldMk cId="0" sldId="265"/>
            <ac:picMk id="8" creationId="{220456BB-AE07-C111-D887-7A6317AD1711}"/>
          </ac:picMkLst>
        </pc:picChg>
        <pc:picChg chg="add mod">
          <ac:chgData name="Pam Ellis" userId="2ed7c32b-69ec-4811-b018-dfa1629f76b3" providerId="ADAL" clId="{3E584B13-4A84-46F5-8191-D912FFCB8910}" dt="2025-10-07T18:49:30.852" v="763" actId="1076"/>
          <ac:picMkLst>
            <pc:docMk/>
            <pc:sldMk cId="0" sldId="265"/>
            <ac:picMk id="10" creationId="{F602C0B1-E919-9E8A-DB71-3A1BBC3FC478}"/>
          </ac:picMkLst>
        </pc:picChg>
        <pc:picChg chg="add del mod">
          <ac:chgData name="Pam Ellis" userId="2ed7c32b-69ec-4811-b018-dfa1629f76b3" providerId="ADAL" clId="{3E584B13-4A84-46F5-8191-D912FFCB8910}" dt="2025-10-07T18:46:58.965" v="743" actId="478"/>
          <ac:picMkLst>
            <pc:docMk/>
            <pc:sldMk cId="0" sldId="265"/>
            <ac:picMk id="144" creationId="{00000000-0000-0000-0000-000000000000}"/>
          </ac:picMkLst>
        </pc:picChg>
        <pc:picChg chg="del">
          <ac:chgData name="Pam Ellis" userId="2ed7c32b-69ec-4811-b018-dfa1629f76b3" providerId="ADAL" clId="{3E584B13-4A84-46F5-8191-D912FFCB8910}" dt="2025-10-07T18:43:21.516" v="288" actId="478"/>
          <ac:picMkLst>
            <pc:docMk/>
            <pc:sldMk cId="0" sldId="265"/>
            <ac:picMk id="145" creationId="{00000000-0000-0000-0000-000000000000}"/>
          </ac:picMkLst>
        </pc:picChg>
        <pc:picChg chg="add del mod">
          <ac:chgData name="Pam Ellis" userId="2ed7c32b-69ec-4811-b018-dfa1629f76b3" providerId="ADAL" clId="{3E584B13-4A84-46F5-8191-D912FFCB8910}" dt="2025-10-07T18:48:19.928" v="745" actId="478"/>
          <ac:picMkLst>
            <pc:docMk/>
            <pc:sldMk cId="0" sldId="265"/>
            <ac:picMk id="146" creationId="{00000000-0000-0000-0000-000000000000}"/>
          </ac:picMkLst>
        </pc:picChg>
      </pc:sldChg>
      <pc:sldChg chg="addSp delSp modSp mod">
        <pc:chgData name="Pam Ellis" userId="2ed7c32b-69ec-4811-b018-dfa1629f76b3" providerId="ADAL" clId="{3E584B13-4A84-46F5-8191-D912FFCB8910}" dt="2025-10-07T18:52:05.921" v="1042" actId="2710"/>
        <pc:sldMkLst>
          <pc:docMk/>
          <pc:sldMk cId="0" sldId="267"/>
        </pc:sldMkLst>
        <pc:spChg chg="add mod">
          <ac:chgData name="Pam Ellis" userId="2ed7c32b-69ec-4811-b018-dfa1629f76b3" providerId="ADAL" clId="{3E584B13-4A84-46F5-8191-D912FFCB8910}" dt="2025-10-07T18:52:05.921" v="1042" actId="2710"/>
          <ac:spMkLst>
            <pc:docMk/>
            <pc:sldMk cId="0" sldId="267"/>
            <ac:spMk id="2" creationId="{8444E66D-900B-5E90-5D18-619AEAEDBA5E}"/>
          </ac:spMkLst>
        </pc:spChg>
        <pc:picChg chg="del mod">
          <ac:chgData name="Pam Ellis" userId="2ed7c32b-69ec-4811-b018-dfa1629f76b3" providerId="ADAL" clId="{3E584B13-4A84-46F5-8191-D912FFCB8910}" dt="2025-10-07T18:51:47.083" v="1038" actId="478"/>
          <ac:picMkLst>
            <pc:docMk/>
            <pc:sldMk cId="0" sldId="267"/>
            <ac:picMk id="159" creationId="{00000000-0000-0000-0000-000000000000}"/>
          </ac:picMkLst>
        </pc:picChg>
      </pc:sldChg>
      <pc:sldChg chg="modSp mod">
        <pc:chgData name="Pam Ellis" userId="2ed7c32b-69ec-4811-b018-dfa1629f76b3" providerId="ADAL" clId="{3E584B13-4A84-46F5-8191-D912FFCB8910}" dt="2025-10-07T19:07:53.449" v="1503" actId="20577"/>
        <pc:sldMkLst>
          <pc:docMk/>
          <pc:sldMk cId="0" sldId="271"/>
        </pc:sldMkLst>
        <pc:spChg chg="mod">
          <ac:chgData name="Pam Ellis" userId="2ed7c32b-69ec-4811-b018-dfa1629f76b3" providerId="ADAL" clId="{3E584B13-4A84-46F5-8191-D912FFCB8910}" dt="2025-10-07T18:52:48.876" v="1087" actId="20577"/>
          <ac:spMkLst>
            <pc:docMk/>
            <pc:sldMk cId="0" sldId="271"/>
            <ac:spMk id="3" creationId="{C768EAB2-62B1-4D45-96CA-BD5755ACFB56}"/>
          </ac:spMkLst>
        </pc:spChg>
        <pc:spChg chg="mod">
          <ac:chgData name="Pam Ellis" userId="2ed7c32b-69ec-4811-b018-dfa1629f76b3" providerId="ADAL" clId="{3E584B13-4A84-46F5-8191-D912FFCB8910}" dt="2025-10-07T19:07:53.449" v="1503" actId="20577"/>
          <ac:spMkLst>
            <pc:docMk/>
            <pc:sldMk cId="0" sldId="271"/>
            <ac:spMk id="5" creationId="{AE388802-D2D7-4E2D-86A7-B400D4F5BC9A}"/>
          </ac:spMkLst>
        </pc:spChg>
        <pc:graphicFrameChg chg="mod modGraphic">
          <ac:chgData name="Pam Ellis" userId="2ed7c32b-69ec-4811-b018-dfa1629f76b3" providerId="ADAL" clId="{3E584B13-4A84-46F5-8191-D912FFCB8910}" dt="2025-10-07T19:07:36.813" v="1465" actId="20577"/>
          <ac:graphicFrameMkLst>
            <pc:docMk/>
            <pc:sldMk cId="0" sldId="271"/>
            <ac:graphicFrameMk id="6" creationId="{E6172F43-6476-4A95-B1D4-1EC729786704}"/>
          </ac:graphicFrameMkLst>
        </pc:graphicFrameChg>
        <pc:picChg chg="mod">
          <ac:chgData name="Pam Ellis" userId="2ed7c32b-69ec-4811-b018-dfa1629f76b3" providerId="ADAL" clId="{3E584B13-4A84-46F5-8191-D912FFCB8910}" dt="2025-10-07T19:07:34.662" v="1464" actId="14100"/>
          <ac:picMkLst>
            <pc:docMk/>
            <pc:sldMk cId="0" sldId="271"/>
            <ac:picMk id="4" creationId="{FFB5B854-99ED-4BE6-92A5-5E21E18C5C8A}"/>
          </ac:picMkLst>
        </pc:picChg>
      </pc:sldChg>
      <pc:sldChg chg="modSp mod">
        <pc:chgData name="Pam Ellis" userId="2ed7c32b-69ec-4811-b018-dfa1629f76b3" providerId="ADAL" clId="{3E584B13-4A84-46F5-8191-D912FFCB8910}" dt="2025-10-07T19:13:25.112" v="2178" actId="404"/>
        <pc:sldMkLst>
          <pc:docMk/>
          <pc:sldMk cId="0" sldId="272"/>
        </pc:sldMkLst>
        <pc:spChg chg="mod">
          <ac:chgData name="Pam Ellis" userId="2ed7c32b-69ec-4811-b018-dfa1629f76b3" providerId="ADAL" clId="{3E584B13-4A84-46F5-8191-D912FFCB8910}" dt="2025-10-07T19:12:50.455" v="2151" actId="948"/>
          <ac:spMkLst>
            <pc:docMk/>
            <pc:sldMk cId="0" sldId="272"/>
            <ac:spMk id="3" creationId="{C1B7186F-1554-4F72-A5D2-619F8CBFB137}"/>
          </ac:spMkLst>
        </pc:spChg>
        <pc:spChg chg="mod">
          <ac:chgData name="Pam Ellis" userId="2ed7c32b-69ec-4811-b018-dfa1629f76b3" providerId="ADAL" clId="{3E584B13-4A84-46F5-8191-D912FFCB8910}" dt="2025-10-07T19:13:25.112" v="2178" actId="404"/>
          <ac:spMkLst>
            <pc:docMk/>
            <pc:sldMk cId="0" sldId="272"/>
            <ac:spMk id="7" creationId="{2BF21307-C87F-40F9-B1D0-30EF7514B5E0}"/>
          </ac:spMkLst>
        </pc:spChg>
      </pc:sldChg>
      <pc:sldChg chg="modSp mod">
        <pc:chgData name="Pam Ellis" userId="2ed7c32b-69ec-4811-b018-dfa1629f76b3" providerId="ADAL" clId="{3E584B13-4A84-46F5-8191-D912FFCB8910}" dt="2025-10-07T19:13:55.717" v="2225" actId="6549"/>
        <pc:sldMkLst>
          <pc:docMk/>
          <pc:sldMk cId="2271960052" sldId="274"/>
        </pc:sldMkLst>
        <pc:spChg chg="mod">
          <ac:chgData name="Pam Ellis" userId="2ed7c32b-69ec-4811-b018-dfa1629f76b3" providerId="ADAL" clId="{3E584B13-4A84-46F5-8191-D912FFCB8910}" dt="2025-10-07T19:13:55.717" v="2225" actId="6549"/>
          <ac:spMkLst>
            <pc:docMk/>
            <pc:sldMk cId="2271960052" sldId="274"/>
            <ac:spMk id="6" creationId="{951B1862-9F7D-4A47-803B-B90D34507B73}"/>
          </ac:spMkLst>
        </pc:spChg>
      </pc:sldChg>
      <pc:sldChg chg="modSp mod">
        <pc:chgData name="Pam Ellis" userId="2ed7c32b-69ec-4811-b018-dfa1629f76b3" providerId="ADAL" clId="{3E584B13-4A84-46F5-8191-D912FFCB8910}" dt="2025-10-07T18:40:26.304" v="242" actId="20577"/>
        <pc:sldMkLst>
          <pc:docMk/>
          <pc:sldMk cId="1986198505" sldId="276"/>
        </pc:sldMkLst>
        <pc:spChg chg="mod">
          <ac:chgData name="Pam Ellis" userId="2ed7c32b-69ec-4811-b018-dfa1629f76b3" providerId="ADAL" clId="{3E584B13-4A84-46F5-8191-D912FFCB8910}" dt="2025-10-07T18:40:26.304" v="242" actId="20577"/>
          <ac:spMkLst>
            <pc:docMk/>
            <pc:sldMk cId="1986198505" sldId="276"/>
            <ac:spMk id="2" creationId="{E64358C0-8837-4E89-9279-5CE9D51E3E98}"/>
          </ac:spMkLst>
        </pc:spChg>
      </pc:sldChg>
      <pc:sldChg chg="modSp mod">
        <pc:chgData name="Pam Ellis" userId="2ed7c32b-69ec-4811-b018-dfa1629f76b3" providerId="ADAL" clId="{3E584B13-4A84-46F5-8191-D912FFCB8910}" dt="2025-10-07T19:17:05.335" v="2515" actId="20577"/>
        <pc:sldMkLst>
          <pc:docMk/>
          <pc:sldMk cId="3032787580" sldId="277"/>
        </pc:sldMkLst>
        <pc:spChg chg="mod">
          <ac:chgData name="Pam Ellis" userId="2ed7c32b-69ec-4811-b018-dfa1629f76b3" providerId="ADAL" clId="{3E584B13-4A84-46F5-8191-D912FFCB8910}" dt="2025-10-07T19:17:05.335" v="2515" actId="20577"/>
          <ac:spMkLst>
            <pc:docMk/>
            <pc:sldMk cId="3032787580" sldId="277"/>
            <ac:spMk id="4" creationId="{11D2142A-7EFA-4EDB-B8D1-9FC4402F52A9}"/>
          </ac:spMkLst>
        </pc:spChg>
      </pc:sldChg>
      <pc:sldChg chg="addSp delSp modSp mod">
        <pc:chgData name="Pam Ellis" userId="2ed7c32b-69ec-4811-b018-dfa1629f76b3" providerId="ADAL" clId="{3E584B13-4A84-46F5-8191-D912FFCB8910}" dt="2025-10-07T19:19:44.164" v="2562" actId="1076"/>
        <pc:sldMkLst>
          <pc:docMk/>
          <pc:sldMk cId="147096319" sldId="279"/>
        </pc:sldMkLst>
        <pc:spChg chg="mod">
          <ac:chgData name="Pam Ellis" userId="2ed7c32b-69ec-4811-b018-dfa1629f76b3" providerId="ADAL" clId="{3E584B13-4A84-46F5-8191-D912FFCB8910}" dt="2025-10-07T19:19:36.733" v="2560" actId="6549"/>
          <ac:spMkLst>
            <pc:docMk/>
            <pc:sldMk cId="147096319" sldId="279"/>
            <ac:spMk id="2" creationId="{43B100AC-7C14-471C-8A11-D9C0FBEC2741}"/>
          </ac:spMkLst>
        </pc:spChg>
        <pc:spChg chg="mod">
          <ac:chgData name="Pam Ellis" userId="2ed7c32b-69ec-4811-b018-dfa1629f76b3" providerId="ADAL" clId="{3E584B13-4A84-46F5-8191-D912FFCB8910}" dt="2025-10-07T19:19:44.164" v="2562" actId="1076"/>
          <ac:spMkLst>
            <pc:docMk/>
            <pc:sldMk cId="147096319" sldId="279"/>
            <ac:spMk id="10" creationId="{FB119A11-9919-4CB2-8558-BD9D8493A190}"/>
          </ac:spMkLst>
        </pc:spChg>
        <pc:spChg chg="add del mod">
          <ac:chgData name="Pam Ellis" userId="2ed7c32b-69ec-4811-b018-dfa1629f76b3" providerId="ADAL" clId="{3E584B13-4A84-46F5-8191-D912FFCB8910}" dt="2025-10-07T19:19:24.669" v="2559" actId="1076"/>
          <ac:spMkLst>
            <pc:docMk/>
            <pc:sldMk cId="147096319" sldId="279"/>
            <ac:spMk id="17" creationId="{052B723C-7A29-4208-9446-F93FA2318E9F}"/>
          </ac:spMkLst>
        </pc:spChg>
        <pc:grpChg chg="del">
          <ac:chgData name="Pam Ellis" userId="2ed7c32b-69ec-4811-b018-dfa1629f76b3" providerId="ADAL" clId="{3E584B13-4A84-46F5-8191-D912FFCB8910}" dt="2025-10-07T19:18:57.320" v="2551" actId="478"/>
          <ac:grpSpMkLst>
            <pc:docMk/>
            <pc:sldMk cId="147096319" sldId="279"/>
            <ac:grpSpMk id="6" creationId="{66265AA9-B33E-436A-A108-63BA49C7E187}"/>
          </ac:grpSpMkLst>
        </pc:grpChg>
        <pc:grpChg chg="del">
          <ac:chgData name="Pam Ellis" userId="2ed7c32b-69ec-4811-b018-dfa1629f76b3" providerId="ADAL" clId="{3E584B13-4A84-46F5-8191-D912FFCB8910}" dt="2025-10-07T19:19:00.504" v="2552" actId="478"/>
          <ac:grpSpMkLst>
            <pc:docMk/>
            <pc:sldMk cId="147096319" sldId="279"/>
            <ac:grpSpMk id="18" creationId="{6FE87229-2388-44A4-B4B9-C7E52BEB8D7F}"/>
          </ac:grpSpMkLst>
        </pc:grpChg>
        <pc:grpChg chg="mod">
          <ac:chgData name="Pam Ellis" userId="2ed7c32b-69ec-4811-b018-dfa1629f76b3" providerId="ADAL" clId="{3E584B13-4A84-46F5-8191-D912FFCB8910}" dt="2025-10-07T19:19:10.624" v="2553" actId="1076"/>
          <ac:grpSpMkLst>
            <pc:docMk/>
            <pc:sldMk cId="147096319" sldId="279"/>
            <ac:grpSpMk id="19" creationId="{C6B1EC97-7AC7-49EF-9723-5FE2B2DF9648}"/>
          </ac:grpSpMkLst>
        </pc:grpChg>
        <pc:picChg chg="del">
          <ac:chgData name="Pam Ellis" userId="2ed7c32b-69ec-4811-b018-dfa1629f76b3" providerId="ADAL" clId="{3E584B13-4A84-46F5-8191-D912FFCB8910}" dt="2025-10-07T19:18:57.320" v="2551" actId="478"/>
          <ac:picMkLst>
            <pc:docMk/>
            <pc:sldMk cId="147096319" sldId="279"/>
            <ac:picMk id="4" creationId="{4F324553-1ED3-47D7-B5BF-3CF0941AF077}"/>
          </ac:picMkLst>
        </pc:picChg>
        <pc:picChg chg="mod">
          <ac:chgData name="Pam Ellis" userId="2ed7c32b-69ec-4811-b018-dfa1629f76b3" providerId="ADAL" clId="{3E584B13-4A84-46F5-8191-D912FFCB8910}" dt="2025-10-07T19:19:13.748" v="2554" actId="1076"/>
          <ac:picMkLst>
            <pc:docMk/>
            <pc:sldMk cId="147096319" sldId="279"/>
            <ac:picMk id="7" creationId="{C02EDC4F-A56F-4E4B-9E68-2C3E4F9108A1}"/>
          </ac:picMkLst>
        </pc:picChg>
        <pc:picChg chg="del">
          <ac:chgData name="Pam Ellis" userId="2ed7c32b-69ec-4811-b018-dfa1629f76b3" providerId="ADAL" clId="{3E584B13-4A84-46F5-8191-D912FFCB8910}" dt="2025-10-07T19:19:00.504" v="2552" actId="478"/>
          <ac:picMkLst>
            <pc:docMk/>
            <pc:sldMk cId="147096319" sldId="279"/>
            <ac:picMk id="9" creationId="{7B26334D-62B6-4234-A8DB-3EF64A1F4D9C}"/>
          </ac:picMkLst>
        </pc:picChg>
        <pc:picChg chg="mod">
          <ac:chgData name="Pam Ellis" userId="2ed7c32b-69ec-4811-b018-dfa1629f76b3" providerId="ADAL" clId="{3E584B13-4A84-46F5-8191-D912FFCB8910}" dt="2025-10-07T19:19:40.524" v="2561" actId="1076"/>
          <ac:picMkLst>
            <pc:docMk/>
            <pc:sldMk cId="147096319" sldId="279"/>
            <ac:picMk id="20" creationId="{56B62799-2C3B-4752-BB33-F667980CB41A}"/>
          </ac:picMkLst>
        </pc:picChg>
      </pc:sldChg>
      <pc:sldChg chg="modSp mod">
        <pc:chgData name="Pam Ellis" userId="2ed7c32b-69ec-4811-b018-dfa1629f76b3" providerId="ADAL" clId="{3E584B13-4A84-46F5-8191-D912FFCB8910}" dt="2025-10-07T19:22:27.146" v="2747" actId="1076"/>
        <pc:sldMkLst>
          <pc:docMk/>
          <pc:sldMk cId="3541415531" sldId="280"/>
        </pc:sldMkLst>
        <pc:spChg chg="mod">
          <ac:chgData name="Pam Ellis" userId="2ed7c32b-69ec-4811-b018-dfa1629f76b3" providerId="ADAL" clId="{3E584B13-4A84-46F5-8191-D912FFCB8910}" dt="2025-10-07T19:22:22.210" v="2745" actId="20577"/>
          <ac:spMkLst>
            <pc:docMk/>
            <pc:sldMk cId="3541415531" sldId="280"/>
            <ac:spMk id="3" creationId="{6683A4AC-A8FD-481C-9055-1EEFEB3D6F23}"/>
          </ac:spMkLst>
        </pc:spChg>
        <pc:picChg chg="mod">
          <ac:chgData name="Pam Ellis" userId="2ed7c32b-69ec-4811-b018-dfa1629f76b3" providerId="ADAL" clId="{3E584B13-4A84-46F5-8191-D912FFCB8910}" dt="2025-10-07T19:22:27.146" v="2747" actId="1076"/>
          <ac:picMkLst>
            <pc:docMk/>
            <pc:sldMk cId="3541415531" sldId="280"/>
            <ac:picMk id="8" creationId="{BA1C549B-2F7D-4F1E-8BC5-FBDA73DAB82A}"/>
          </ac:picMkLst>
        </pc:picChg>
      </pc:sldChg>
      <pc:sldChg chg="del">
        <pc:chgData name="Pam Ellis" userId="2ed7c32b-69ec-4811-b018-dfa1629f76b3" providerId="ADAL" clId="{3E584B13-4A84-46F5-8191-D912FFCB8910}" dt="2025-10-07T18:36:34.982" v="68" actId="2696"/>
        <pc:sldMkLst>
          <pc:docMk/>
          <pc:sldMk cId="4192636972" sldId="283"/>
        </pc:sldMkLst>
      </pc:sldChg>
      <pc:sldChg chg="delSp modSp mod">
        <pc:chgData name="Pam Ellis" userId="2ed7c32b-69ec-4811-b018-dfa1629f76b3" providerId="ADAL" clId="{3E584B13-4A84-46F5-8191-D912FFCB8910}" dt="2025-10-07T19:23:24.041" v="2839" actId="20577"/>
        <pc:sldMkLst>
          <pc:docMk/>
          <pc:sldMk cId="2163285323" sldId="285"/>
        </pc:sldMkLst>
        <pc:spChg chg="mod topLvl">
          <ac:chgData name="Pam Ellis" userId="2ed7c32b-69ec-4811-b018-dfa1629f76b3" providerId="ADAL" clId="{3E584B13-4A84-46F5-8191-D912FFCB8910}" dt="2025-10-07T19:23:24.041" v="2839" actId="20577"/>
          <ac:spMkLst>
            <pc:docMk/>
            <pc:sldMk cId="2163285323" sldId="285"/>
            <ac:spMk id="11" creationId="{9F1C0219-F2FC-4FB4-8D0F-2B13D80A4F51}"/>
          </ac:spMkLst>
        </pc:spChg>
        <pc:grpChg chg="del">
          <ac:chgData name="Pam Ellis" userId="2ed7c32b-69ec-4811-b018-dfa1629f76b3" providerId="ADAL" clId="{3E584B13-4A84-46F5-8191-D912FFCB8910}" dt="2025-10-07T19:22:55.252" v="2748" actId="478"/>
          <ac:grpSpMkLst>
            <pc:docMk/>
            <pc:sldMk cId="2163285323" sldId="285"/>
            <ac:grpSpMk id="12" creationId="{17D30D16-5B5D-4C1A-8DD6-C0F78EA49891}"/>
          </ac:grpSpMkLst>
        </pc:grpChg>
        <pc:picChg chg="del topLvl">
          <ac:chgData name="Pam Ellis" userId="2ed7c32b-69ec-4811-b018-dfa1629f76b3" providerId="ADAL" clId="{3E584B13-4A84-46F5-8191-D912FFCB8910}" dt="2025-10-07T19:22:55.252" v="2748" actId="478"/>
          <ac:picMkLst>
            <pc:docMk/>
            <pc:sldMk cId="2163285323" sldId="285"/>
            <ac:picMk id="10" creationId="{66DE6358-B57A-4A6D-A964-361473102573}"/>
          </ac:picMkLst>
        </pc:picChg>
      </pc:sldChg>
      <pc:sldChg chg="modSp mod">
        <pc:chgData name="Pam Ellis" userId="2ed7c32b-69ec-4811-b018-dfa1629f76b3" providerId="ADAL" clId="{3E584B13-4A84-46F5-8191-D912FFCB8910}" dt="2025-10-07T19:18:41.055" v="2550" actId="207"/>
        <pc:sldMkLst>
          <pc:docMk/>
          <pc:sldMk cId="2672123263" sldId="286"/>
        </pc:sldMkLst>
        <pc:spChg chg="mod">
          <ac:chgData name="Pam Ellis" userId="2ed7c32b-69ec-4811-b018-dfa1629f76b3" providerId="ADAL" clId="{3E584B13-4A84-46F5-8191-D912FFCB8910}" dt="2025-10-07T19:18:41.055" v="2550" actId="207"/>
          <ac:spMkLst>
            <pc:docMk/>
            <pc:sldMk cId="2672123263" sldId="286"/>
            <ac:spMk id="2" creationId="{25C3A7B9-56A6-4701-B304-04349AEF39D6}"/>
          </ac:spMkLst>
        </pc:spChg>
        <pc:spChg chg="mod">
          <ac:chgData name="Pam Ellis" userId="2ed7c32b-69ec-4811-b018-dfa1629f76b3" providerId="ADAL" clId="{3E584B13-4A84-46F5-8191-D912FFCB8910}" dt="2025-10-07T19:18:38.581" v="2549" actId="207"/>
          <ac:spMkLst>
            <pc:docMk/>
            <pc:sldMk cId="2672123263" sldId="286"/>
            <ac:spMk id="4" creationId="{D5B67314-D19A-4FBF-9617-6EE642C2EA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c07f86d4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c07f86d4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c07f86d4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c07f86d4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c07f86d4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c07f86d4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8c07f86d4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8c07f86d4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c07f86d4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c07f86d4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8c07f86d45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8c07f86d45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c07f86d4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c07f86d4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c07f86d4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c07f86d4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bfa30293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bfa30293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8bfa302931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8bfa302931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bfa302931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8bfa302931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bfa30293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bfa30293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bfa302931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bfa302931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bfa30293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bfa30293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bfa30293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bfa30293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8c07f86d4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8c07f86d4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educationplanner.c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udentTranscripts.gov.bc.ca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2.gov.bc.ca/gov/content/education-training/k-12/support/scholarships/provincial-scholarships" TargetMode="Externa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studentaidbc.ca/sabc-home-page" TargetMode="External"/><Relationship Id="rId4" Type="http://schemas.openxmlformats.org/officeDocument/2006/relationships/hyperlink" Target="https://www.csnpe-nslsc.canada.ca/en/home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s://www.google.com/search?q=work+bc&amp;oq=work+bc&amp;aqs=chrome..69i57j0j46l2j0l2j69i60l2.1598j0j9&amp;sourceid=chrome&amp;ie=UTF-8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765886" y="1752600"/>
            <a:ext cx="7267473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 b="1" dirty="0">
                <a:solidFill>
                  <a:srgbClr val="000000"/>
                </a:solidFill>
                <a:latin typeface="Federo"/>
                <a:ea typeface="Federo"/>
                <a:cs typeface="Federo"/>
                <a:sym typeface="Federo"/>
              </a:rPr>
              <a:t>Brooks Secondary School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Federo"/>
                <a:ea typeface="Calibri"/>
                <a:cs typeface="Calibri"/>
                <a:sym typeface="Federo"/>
              </a:rPr>
              <a:t>Soaring Strong Together</a:t>
            </a:r>
            <a:endParaRPr sz="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000000"/>
                </a:solidFill>
                <a:latin typeface="Federo"/>
                <a:ea typeface="Federo"/>
                <a:cs typeface="Federo"/>
                <a:sym typeface="Federo"/>
              </a:rPr>
              <a:t>Grade 12 </a:t>
            </a:r>
            <a:endParaRPr sz="17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500" b="1" dirty="0">
                <a:solidFill>
                  <a:srgbClr val="000000"/>
                </a:solidFill>
                <a:latin typeface="Federo"/>
                <a:ea typeface="Federo"/>
                <a:cs typeface="Federo"/>
                <a:sym typeface="Federo"/>
              </a:rPr>
              <a:t>Information Package </a:t>
            </a:r>
            <a:endParaRPr sz="2500" b="1" dirty="0">
              <a:solidFill>
                <a:srgbClr val="000000"/>
              </a:solidFill>
              <a:latin typeface="Federo"/>
              <a:ea typeface="Federo"/>
              <a:cs typeface="Federo"/>
              <a:sym typeface="Federo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087" y="2949562"/>
            <a:ext cx="1325562" cy="1325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90150029-CFC0-E2FC-A02F-1D4DA6737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40" y="171450"/>
            <a:ext cx="1822136" cy="17843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9600" y="1404738"/>
            <a:ext cx="5486400" cy="2746153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1"/>
          <p:cNvSpPr txBox="1"/>
          <p:nvPr/>
        </p:nvSpPr>
        <p:spPr>
          <a:xfrm>
            <a:off x="3012800" y="568688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College</a:t>
            </a:r>
            <a:endParaRPr/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2000" y="568694"/>
            <a:ext cx="965725" cy="81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2002" y="1494088"/>
            <a:ext cx="965722" cy="965732"/>
          </a:xfrm>
          <a:prstGeom prst="rect">
            <a:avLst/>
          </a:prstGeom>
          <a:noFill/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72002" y="2573220"/>
            <a:ext cx="965721" cy="96573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71999" y="3609079"/>
            <a:ext cx="965721" cy="96573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88825" y="1287600"/>
            <a:ext cx="2087100" cy="25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 dirty="0"/>
              <a:t>College Advantages:</a:t>
            </a:r>
            <a:endParaRPr b="1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dirty="0"/>
              <a:t>Small class sizes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dirty="0"/>
              <a:t>Individualized instruction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dirty="0"/>
              <a:t>Cost savings (lower tuition, live at home)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dirty="0"/>
              <a:t>Greater flexibility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dirty="0"/>
              <a:t>More supports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dirty="0"/>
              <a:t>Fewer entrance requirements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/>
          <p:nvPr/>
        </p:nvSpPr>
        <p:spPr>
          <a:xfrm>
            <a:off x="1078800" y="532850"/>
            <a:ext cx="6986400" cy="8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University Admission </a:t>
            </a:r>
            <a:endParaRPr/>
          </a:p>
        </p:txBody>
      </p:sp>
      <p:sp>
        <p:nvSpPr>
          <p:cNvPr id="147" name="Google Shape;147;p22"/>
          <p:cNvSpPr txBox="1"/>
          <p:nvPr/>
        </p:nvSpPr>
        <p:spPr>
          <a:xfrm>
            <a:off x="4776370" y="4433025"/>
            <a:ext cx="199523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2"/>
          <p:cNvSpPr txBox="1"/>
          <p:nvPr/>
        </p:nvSpPr>
        <p:spPr>
          <a:xfrm>
            <a:off x="850800" y="1473835"/>
            <a:ext cx="3925570" cy="268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Each university’s entrance requirements are different.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Be sure to check the general admission requirements as well as program entrance requirements and course pre-requisists.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These can be found online with Education Planner or each insitutues webpage and Viewbook.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331A2F-F937-2350-4A4D-E8D0279E9B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470"/>
          <a:stretch>
            <a:fillRect/>
          </a:stretch>
        </p:blipFill>
        <p:spPr>
          <a:xfrm>
            <a:off x="6083092" y="3594921"/>
            <a:ext cx="2210108" cy="1015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BB849-F3FE-B22F-DC68-0F9D5C4B9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820" y="2775657"/>
            <a:ext cx="2953162" cy="819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456BB-AE07-C111-D887-7A6317AD1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446" y="1551300"/>
            <a:ext cx="2953162" cy="429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2C0B1-E919-9E8A-DB71-3A1BBC3FC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1820" y="2007504"/>
            <a:ext cx="2846413" cy="7722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3"/>
          <p:cNvSpPr txBox="1"/>
          <p:nvPr/>
        </p:nvSpPr>
        <p:spPr>
          <a:xfrm>
            <a:off x="449969" y="1420653"/>
            <a:ext cx="8244300" cy="174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3000" i="1" dirty="0"/>
              <a:t>Graduation Requirements </a:t>
            </a:r>
            <a:endParaRPr lang="en-US" sz="3000" i="1" dirty="0"/>
          </a:p>
          <a:p>
            <a:pPr algn="ctr"/>
            <a:r>
              <a:rPr lang="en" sz="3000" u="sng" dirty="0"/>
              <a:t>do not necessarily equal</a:t>
            </a:r>
            <a:r>
              <a:rPr lang="en" sz="3000" dirty="0"/>
              <a:t> 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i="1" dirty="0"/>
              <a:t>College or University Admission Requirements</a:t>
            </a:r>
            <a:endParaRPr sz="3000" i="1" dirty="0"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6638" y="3029984"/>
            <a:ext cx="2399940" cy="18203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6DD638-BE35-4DC8-8780-ABB47E6471AA}"/>
              </a:ext>
            </a:extLst>
          </p:cNvPr>
          <p:cNvSpPr txBox="1"/>
          <p:nvPr/>
        </p:nvSpPr>
        <p:spPr>
          <a:xfrm>
            <a:off x="1669211" y="574735"/>
            <a:ext cx="6075151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Important 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77D24-4B2E-4684-924C-B9D8B594899C}"/>
              </a:ext>
            </a:extLst>
          </p:cNvPr>
          <p:cNvSpPr txBox="1"/>
          <p:nvPr/>
        </p:nvSpPr>
        <p:spPr>
          <a:xfrm>
            <a:off x="367162" y="3715289"/>
            <a:ext cx="8415067" cy="707886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latin typeface="Arial Rounded MT Bold"/>
              </a:rPr>
              <a:t>Some programs, like nursing, engineering have competitive entry.</a:t>
            </a:r>
            <a:endParaRPr lang="en-US" sz="2000" dirty="0">
              <a:latin typeface="Arial Rounded MT Bold"/>
            </a:endParaRPr>
          </a:p>
          <a:p>
            <a:pPr algn="ctr"/>
            <a:r>
              <a:rPr lang="en-US" sz="2000" b="1" dirty="0">
                <a:latin typeface="Arial Rounded MT Bold"/>
              </a:rPr>
              <a:t>Others, like music, require auditions.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4115DC-4BE7-448C-AA2B-BA9B0BCA6C7E}"/>
              </a:ext>
            </a:extLst>
          </p:cNvPr>
          <p:cNvSpPr txBox="1"/>
          <p:nvPr/>
        </p:nvSpPr>
        <p:spPr>
          <a:xfrm>
            <a:off x="1518250" y="747263"/>
            <a:ext cx="6107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Grade Requirements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44E66D-900B-5E90-5D18-619AEAEDBA5E}"/>
              </a:ext>
            </a:extLst>
          </p:cNvPr>
          <p:cNvSpPr txBox="1"/>
          <p:nvPr/>
        </p:nvSpPr>
        <p:spPr>
          <a:xfrm>
            <a:off x="591973" y="1531088"/>
            <a:ext cx="770142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Each institution sets their own minimum entrance GPA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67% to 85% is a typical general admission average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Minimum GPA changes year to year and program to program based on the pool of applicants and seats available.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4925" y="1079025"/>
            <a:ext cx="2561925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121250"/>
            <a:ext cx="7400925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>
            <a:hlinkClick r:id="rId4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7600" y="3587450"/>
            <a:ext cx="3019426" cy="12422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DFC2FB-E3B2-4532-9437-31C2213150D0}"/>
              </a:ext>
            </a:extLst>
          </p:cNvPr>
          <p:cNvSpPr txBox="1"/>
          <p:nvPr/>
        </p:nvSpPr>
        <p:spPr>
          <a:xfrm>
            <a:off x="1227109" y="725697"/>
            <a:ext cx="61075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How to Apply</a:t>
            </a:r>
            <a:endParaRPr lang="en-US" sz="4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E78CF-2236-44EE-8BA8-47633DAD4571}"/>
              </a:ext>
            </a:extLst>
          </p:cNvPr>
          <p:cNvSpPr txBox="1"/>
          <p:nvPr/>
        </p:nvSpPr>
        <p:spPr>
          <a:xfrm>
            <a:off x="3200400" y="234315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8EAB2-62B1-4D45-96CA-BD5755ACFB56}"/>
              </a:ext>
            </a:extLst>
          </p:cNvPr>
          <p:cNvSpPr txBox="1"/>
          <p:nvPr/>
        </p:nvSpPr>
        <p:spPr>
          <a:xfrm>
            <a:off x="982529" y="312634"/>
            <a:ext cx="7452560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PSI Application Deadlines </a:t>
            </a:r>
            <a:r>
              <a:rPr lang="en-US" sz="2000" b="1" i="1" dirty="0"/>
              <a:t>vary </a:t>
            </a:r>
            <a:r>
              <a:rPr lang="en-US" sz="2000" b="1" dirty="0"/>
              <a:t>from institution to institution and sometimes by program – double check your program.</a:t>
            </a:r>
          </a:p>
          <a:p>
            <a:endParaRPr lang="en-US" sz="2000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388802-D2D7-4E2D-86A7-B400D4F5BC9A}"/>
              </a:ext>
            </a:extLst>
          </p:cNvPr>
          <p:cNvSpPr txBox="1"/>
          <p:nvPr/>
        </p:nvSpPr>
        <p:spPr>
          <a:xfrm>
            <a:off x="979098" y="3788075"/>
            <a:ext cx="5847004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Staying on Campus?</a:t>
            </a:r>
            <a:endParaRPr lang="en-US" sz="2000" dirty="0"/>
          </a:p>
          <a:p>
            <a:r>
              <a:rPr lang="en-US" sz="1600" dirty="0"/>
              <a:t>Housing for first year students is typically guaranteed </a:t>
            </a:r>
            <a:r>
              <a:rPr lang="en-US" sz="1600" i="1" dirty="0"/>
              <a:t>but </a:t>
            </a:r>
            <a:r>
              <a:rPr lang="en-US" sz="1600" dirty="0"/>
              <a:t>don't forget to apply for it once you are accepted! </a:t>
            </a:r>
          </a:p>
          <a:p>
            <a:pPr algn="l"/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6172F43-6476-4A95-B1D4-1EC729786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57461"/>
              </p:ext>
            </p:extLst>
          </p:nvPr>
        </p:nvGraphicFramePr>
        <p:xfrm>
          <a:off x="1182905" y="1077700"/>
          <a:ext cx="6915987" cy="2642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648">
                  <a:extLst>
                    <a:ext uri="{9D8B030D-6E8A-4147-A177-3AD203B41FA5}">
                      <a16:colId xmlns:a16="http://schemas.microsoft.com/office/drawing/2014/main" val="2706085511"/>
                    </a:ext>
                  </a:extLst>
                </a:gridCol>
                <a:gridCol w="5738339">
                  <a:extLst>
                    <a:ext uri="{9D8B030D-6E8A-4147-A177-3AD203B41FA5}">
                      <a16:colId xmlns:a16="http://schemas.microsoft.com/office/drawing/2014/main" val="1728604366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1" i="0" u="none" strike="noStrike" noProof="0" dirty="0">
                          <a:latin typeface="Arial"/>
                        </a:rPr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noProof="0" dirty="0">
                          <a:latin typeface="Arial"/>
                        </a:rPr>
                        <a:t>Important Dates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4270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UVIC</a:t>
                      </a:r>
                      <a:r>
                        <a:rPr lang="en-US" sz="1400" b="0" i="0" u="none" strike="noStrike" noProof="0" dirty="0">
                          <a:latin typeface="Arial"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in September and closes January 31 (program dependent).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286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UBC</a:t>
                      </a:r>
                      <a:r>
                        <a:rPr lang="en-US" sz="1400" b="0" i="0" u="none" strike="noStrike" noProof="0" dirty="0">
                          <a:latin typeface="Arial"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in October and closes Jan 15 (program dependent).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255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TRU</a:t>
                      </a:r>
                      <a:r>
                        <a:rPr lang="en-US" sz="1400" b="0" i="0" u="none" strike="noStrike" noProof="0" dirty="0">
                          <a:latin typeface="Arial"/>
                        </a:rPr>
                        <a:t>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in October and closes May 1, (program dependent some as early as Jan 15), trades program applications are accepted throughout the year.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637307"/>
                  </a:ext>
                </a:extLst>
              </a:tr>
              <a:tr h="30860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VIU</a:t>
                      </a:r>
                      <a:r>
                        <a:rPr lang="en-US" sz="1400" b="0" i="0" u="none" strike="noStrike" noProof="0" dirty="0">
                          <a:latin typeface="Arial"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in early October and deadlines vary by program.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606002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i="0" u="none" strike="noStrike" noProof="0" dirty="0">
                          <a:latin typeface="Arial"/>
                        </a:rPr>
                        <a:t>BCIT 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OPENS October 1, most program applications are ongoing throughout </a:t>
                      </a:r>
                      <a:endParaRPr lang="en-US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latin typeface="Arial"/>
                        </a:rPr>
                        <a:t>the year and close when programs are full (check your program).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6462883"/>
                  </a:ext>
                </a:extLst>
              </a:tr>
            </a:tbl>
          </a:graphicData>
        </a:graphic>
      </p:graphicFrame>
      <p:pic>
        <p:nvPicPr>
          <p:cNvPr id="4" name="Picture 4" descr="A picture containing clock, sign&#10;&#10;Description automatically generated">
            <a:extLst>
              <a:ext uri="{FF2B5EF4-FFF2-40B4-BE49-F238E27FC236}">
                <a16:creationId xmlns:a16="http://schemas.microsoft.com/office/drawing/2014/main" id="{FFB5B854-99ED-4BE6-92A5-5E21E18C5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852" y="3720569"/>
            <a:ext cx="1819115" cy="11706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6633DE9-4EDA-4CA2-BC15-49915431C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1" y="1855250"/>
            <a:ext cx="4047945" cy="2403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BA1287-F1A5-40B6-9581-39BB213E3134}"/>
              </a:ext>
            </a:extLst>
          </p:cNvPr>
          <p:cNvSpPr txBox="1"/>
          <p:nvPr/>
        </p:nvSpPr>
        <p:spPr>
          <a:xfrm>
            <a:off x="267421" y="283593"/>
            <a:ext cx="8598376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How Do I Get My Transcripts to the PSIs?</a:t>
            </a:r>
            <a:endParaRPr lang="en-US" sz="4000" dirty="0"/>
          </a:p>
        </p:txBody>
      </p:sp>
      <p:pic>
        <p:nvPicPr>
          <p:cNvPr id="6" name="Picture 6" descr="A picture containing room&#10;&#10;Description automatically generated">
            <a:extLst>
              <a:ext uri="{FF2B5EF4-FFF2-40B4-BE49-F238E27FC236}">
                <a16:creationId xmlns:a16="http://schemas.microsoft.com/office/drawing/2014/main" id="{E1963C69-8F9A-4654-9F77-E15B423D2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5" b="10563"/>
          <a:stretch/>
        </p:blipFill>
        <p:spPr>
          <a:xfrm>
            <a:off x="4807070" y="1728345"/>
            <a:ext cx="4123447" cy="2904801"/>
          </a:xfrm>
          <a:prstGeom prst="rect">
            <a:avLst/>
          </a:prstGeom>
        </p:spPr>
      </p:pic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51970635-8617-4532-9E81-720F1011D151}"/>
              </a:ext>
            </a:extLst>
          </p:cNvPr>
          <p:cNvSpPr/>
          <p:nvPr/>
        </p:nvSpPr>
        <p:spPr>
          <a:xfrm>
            <a:off x="3791654" y="2803887"/>
            <a:ext cx="1541971" cy="75481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894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B7186F-1554-4F72-A5D2-619F8CBFB137}"/>
              </a:ext>
            </a:extLst>
          </p:cNvPr>
          <p:cNvSpPr txBox="1"/>
          <p:nvPr/>
        </p:nvSpPr>
        <p:spPr>
          <a:xfrm>
            <a:off x="314717" y="1401229"/>
            <a:ext cx="8368626" cy="22006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PSI's now require ELECTRONIC Transcripts to be sent through student </a:t>
            </a:r>
            <a:r>
              <a:rPr lang="en-US" dirty="0" err="1"/>
              <a:t>BCeID</a:t>
            </a:r>
            <a:r>
              <a:rPr lang="en-US" dirty="0"/>
              <a:t> ACCOUNT</a:t>
            </a: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US" dirty="0"/>
              <a:t>Step 1: Got to </a:t>
            </a:r>
            <a:r>
              <a:rPr lang="en-US" b="1" dirty="0">
                <a:hlinkClick r:id="rId3"/>
              </a:rPr>
              <a:t>www.StudentTranscripts.gov.bc.ca</a:t>
            </a: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US" dirty="0"/>
              <a:t>Step 2: Sign up for a </a:t>
            </a:r>
            <a:r>
              <a:rPr lang="en-US" dirty="0" err="1"/>
              <a:t>BCeID</a:t>
            </a:r>
            <a:r>
              <a:rPr lang="en-US" dirty="0"/>
              <a:t> (use your personal email – check your junk mail)</a:t>
            </a:r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US" dirty="0"/>
              <a:t>Step 3: Log-in to Student Transcript Service using your </a:t>
            </a:r>
            <a:r>
              <a:rPr lang="en-US" dirty="0" err="1"/>
              <a:t>BCeID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Wingdings"/>
              <a:buChar char="Ø"/>
            </a:pPr>
            <a:r>
              <a:rPr lang="en-US" dirty="0"/>
              <a:t>Step 4: From your Dashboard, chose the post-secondary institutions to send transcripts to, send and order transcripts, view exam and assessment results and view scholarship information.</a:t>
            </a:r>
            <a:endParaRPr lang="en-US" b="1" dirty="0">
              <a:hlinkClick r:id="rId3"/>
            </a:endParaRPr>
          </a:p>
          <a:p>
            <a:pPr marL="285750" indent="-285750">
              <a:buFont typeface="Wingdings"/>
              <a:buChar char="Ø"/>
            </a:pPr>
            <a:endParaRPr lang="en-US" dirty="0"/>
          </a:p>
          <a:p>
            <a:pPr marL="285750" indent="-285750">
              <a:buFont typeface="Wingdings"/>
              <a:buChar char="Ø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1A8CB-EC4C-401B-9626-187C617263BE}"/>
              </a:ext>
            </a:extLst>
          </p:cNvPr>
          <p:cNvSpPr txBox="1"/>
          <p:nvPr/>
        </p:nvSpPr>
        <p:spPr>
          <a:xfrm>
            <a:off x="1733909" y="337509"/>
            <a:ext cx="567618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Important Information</a:t>
            </a:r>
            <a:endParaRPr lang="en-US"/>
          </a:p>
        </p:txBody>
      </p:sp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4619BB6-5889-4270-A2B1-164D4CE45B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089" y="3239348"/>
            <a:ext cx="3379398" cy="16840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F21307-C87F-40F9-B1D0-30EF7514B5E0}"/>
              </a:ext>
            </a:extLst>
          </p:cNvPr>
          <p:cNvSpPr txBox="1"/>
          <p:nvPr/>
        </p:nvSpPr>
        <p:spPr>
          <a:xfrm>
            <a:off x="313246" y="3294751"/>
            <a:ext cx="4953718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,Sans-Serif"/>
              <a:buChar char="Ø"/>
            </a:pPr>
            <a:r>
              <a:rPr lang="en-US" dirty="0"/>
              <a:t>Some institutions also require paper copies of transcripts. PSI's will let students know via email and/or a mailed letter</a:t>
            </a:r>
          </a:p>
          <a:p>
            <a:pPr marL="285750" indent="-285750">
              <a:buFont typeface="Wingdings,Sans-Serif"/>
              <a:buChar char="Ø"/>
            </a:pPr>
            <a:endParaRPr lang="en-US" sz="1050" dirty="0"/>
          </a:p>
          <a:p>
            <a:pPr marL="285750" indent="-285750">
              <a:buFont typeface="Wingdings,Sans-Serif"/>
              <a:buChar char="Ø"/>
            </a:pPr>
            <a:r>
              <a:rPr lang="en-US" b="1" dirty="0" err="1"/>
              <a:t>StudentTip</a:t>
            </a:r>
            <a:r>
              <a:rPr lang="en-US" b="1" dirty="0"/>
              <a:t>:</a:t>
            </a:r>
            <a:r>
              <a:rPr lang="en-US" dirty="0"/>
              <a:t> Check for and read all emails from PSI's closely. Often PSI's request/require specific additional information to be mailed or submitted electronically.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435EFAB-0FA3-4DE8-8597-8840F6F3B89E}"/>
              </a:ext>
            </a:extLst>
          </p:cNvPr>
          <p:cNvSpPr txBox="1"/>
          <p:nvPr/>
        </p:nvSpPr>
        <p:spPr>
          <a:xfrm rot="-1920000">
            <a:off x="1882176" y="262081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B8A84BB-045A-435B-8D73-CAE1CE18B560}"/>
              </a:ext>
            </a:extLst>
          </p:cNvPr>
          <p:cNvGrpSpPr/>
          <p:nvPr/>
        </p:nvGrpSpPr>
        <p:grpSpPr>
          <a:xfrm>
            <a:off x="476610" y="704618"/>
            <a:ext cx="8195119" cy="3724096"/>
            <a:chOff x="595224" y="251731"/>
            <a:chExt cx="8195119" cy="37240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51B1862-9F7D-4A47-803B-B90D34507B73}"/>
                </a:ext>
              </a:extLst>
            </p:cNvPr>
            <p:cNvSpPr txBox="1"/>
            <p:nvPr/>
          </p:nvSpPr>
          <p:spPr>
            <a:xfrm flipH="1">
              <a:off x="595224" y="251731"/>
              <a:ext cx="7878072" cy="372409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4000" b="1" dirty="0"/>
                <a:t>Q:</a:t>
              </a:r>
              <a:r>
                <a:rPr lang="en-US" sz="2000" b="1" dirty="0"/>
                <a:t> How Can Students Print/View Their Unofficial Transcript?</a:t>
              </a:r>
            </a:p>
            <a:p>
              <a:endParaRPr lang="en-US" dirty="0"/>
            </a:p>
            <a:p>
              <a:r>
                <a:rPr lang="en-US" sz="4000" b="1" dirty="0"/>
                <a:t>A:</a:t>
              </a:r>
              <a:r>
                <a:rPr lang="en-US" dirty="0"/>
                <a:t> </a:t>
              </a:r>
              <a:r>
                <a:rPr lang="en-US" sz="2000" b="1" dirty="0"/>
                <a:t>By using </a:t>
              </a:r>
              <a:r>
                <a:rPr lang="en-US" sz="2000" b="1" dirty="0" err="1"/>
                <a:t>MyEd</a:t>
              </a:r>
              <a:r>
                <a:rPr lang="en-US" sz="2000" b="1" dirty="0"/>
                <a:t> Portal or a </a:t>
              </a:r>
              <a:r>
                <a:rPr lang="en-US" sz="2000" b="1" dirty="0" err="1"/>
                <a:t>BCeId</a:t>
              </a:r>
              <a:r>
                <a:rPr lang="en-US" sz="2000" b="1" dirty="0"/>
                <a:t> Account.</a:t>
              </a:r>
            </a:p>
            <a:p>
              <a:pPr marL="285750" indent="-285750">
                <a:buFont typeface="Wingdings"/>
                <a:buChar char="Ø"/>
              </a:pPr>
              <a:endParaRPr lang="en-US" dirty="0"/>
            </a:p>
            <a:p>
              <a:r>
                <a:rPr lang="en-US" sz="1600" dirty="0"/>
                <a:t>Create Your </a:t>
              </a:r>
              <a:r>
                <a:rPr lang="en-US" sz="1600" dirty="0" err="1"/>
                <a:t>BCeID</a:t>
              </a:r>
              <a:r>
                <a:rPr lang="en-US" sz="1600" dirty="0"/>
                <a:t> Account:</a:t>
              </a:r>
            </a:p>
            <a:p>
              <a:pPr marL="342900" lvl="2" indent="-342900">
                <a:buAutoNum type="arabicPeriod"/>
              </a:pPr>
              <a:r>
                <a:rPr lang="en-US" sz="1600" dirty="0"/>
                <a:t>Google "Student Secure Web"</a:t>
              </a:r>
            </a:p>
            <a:p>
              <a:pPr marL="342900" lvl="2" indent="-342900">
                <a:buAutoNum type="arabicPeriod"/>
              </a:pPr>
              <a:r>
                <a:rPr lang="en-US" sz="1600" dirty="0"/>
                <a:t>Create a </a:t>
              </a:r>
              <a:r>
                <a:rPr lang="en-US" sz="1600" dirty="0" err="1"/>
                <a:t>BCeID</a:t>
              </a:r>
              <a:r>
                <a:rPr lang="en-US" sz="1600" dirty="0"/>
                <a:t> Account using your </a:t>
              </a:r>
              <a:r>
                <a:rPr lang="en-US" sz="1600" b="1" dirty="0"/>
                <a:t>PEN </a:t>
              </a:r>
              <a:r>
                <a:rPr lang="en-US" sz="1600" dirty="0"/>
                <a:t>Number</a:t>
              </a:r>
            </a:p>
            <a:p>
              <a:pPr marL="342900" lvl="2" indent="-342900">
                <a:buAutoNum type="arabicPeriod"/>
              </a:pPr>
              <a:r>
                <a:rPr lang="en-US" sz="1600" dirty="0"/>
                <a:t>See an academic advisor or counsellor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r>
                <a:rPr lang="en-US" sz="1600" dirty="0"/>
                <a:t>A </a:t>
              </a:r>
              <a:r>
                <a:rPr lang="en-US" sz="1600" b="1" dirty="0"/>
                <a:t>PEN</a:t>
              </a:r>
              <a:r>
                <a:rPr lang="en-US" sz="1600" dirty="0"/>
                <a:t> is your</a:t>
              </a:r>
              <a:r>
                <a:rPr lang="en-US" sz="1600" b="1" dirty="0"/>
                <a:t> </a:t>
              </a:r>
              <a:r>
                <a:rPr lang="en-US" sz="1600" b="1" i="1" dirty="0"/>
                <a:t>P</a:t>
              </a:r>
              <a:r>
                <a:rPr lang="en-US" sz="1600" i="1" dirty="0"/>
                <a:t>ersonal </a:t>
              </a:r>
              <a:r>
                <a:rPr lang="en-US" sz="1600" b="1" i="1" dirty="0"/>
                <a:t>E</a:t>
              </a:r>
              <a:r>
                <a:rPr lang="en-US" sz="1600" i="1" dirty="0"/>
                <a:t>ducation </a:t>
              </a:r>
              <a:r>
                <a:rPr lang="en-US" sz="1600" b="1" i="1" dirty="0"/>
                <a:t>N</a:t>
              </a:r>
              <a:r>
                <a:rPr lang="en-US" sz="1600" i="1" dirty="0"/>
                <a:t>umber, </a:t>
              </a:r>
              <a:r>
                <a:rPr lang="en-US" sz="1600" dirty="0"/>
                <a:t>located at the top of all report cards.</a:t>
              </a:r>
              <a:endParaRPr lang="en-US" dirty="0"/>
            </a:p>
          </p:txBody>
        </p:sp>
        <p:sp>
          <p:nvSpPr>
            <p:cNvPr id="2" name="Star: 5 Points 1">
              <a:extLst>
                <a:ext uri="{FF2B5EF4-FFF2-40B4-BE49-F238E27FC236}">
                  <a16:creationId xmlns:a16="http://schemas.microsoft.com/office/drawing/2014/main" id="{A9E75785-C186-4E9E-BF5B-6206742F37DB}"/>
                </a:ext>
              </a:extLst>
            </p:cNvPr>
            <p:cNvSpPr/>
            <p:nvPr/>
          </p:nvSpPr>
          <p:spPr>
            <a:xfrm>
              <a:off x="4254979" y="2901709"/>
              <a:ext cx="409755" cy="409755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3" descr="A picture containing monitor, computer&#10;&#10;Description automatically generated">
              <a:extLst>
                <a:ext uri="{FF2B5EF4-FFF2-40B4-BE49-F238E27FC236}">
                  <a16:creationId xmlns:a16="http://schemas.microsoft.com/office/drawing/2014/main" id="{E611E967-D25D-461E-A9C4-E53783F3A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92" b="8661"/>
            <a:stretch/>
          </p:blipFill>
          <p:spPr>
            <a:xfrm>
              <a:off x="6532352" y="1135452"/>
              <a:ext cx="2257991" cy="2085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1960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343D93-0697-4D1D-8D6F-C38C75B3DD60}"/>
              </a:ext>
            </a:extLst>
          </p:cNvPr>
          <p:cNvSpPr txBox="1"/>
          <p:nvPr/>
        </p:nvSpPr>
        <p:spPr>
          <a:xfrm>
            <a:off x="3200400" y="1064653"/>
            <a:ext cx="2743200" cy="48559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/>
          <a:p>
            <a:r>
              <a:rPr lang="en-US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E2CC0E-69AC-4012-B5AD-5F6DF1FAA55F}"/>
              </a:ext>
            </a:extLst>
          </p:cNvPr>
          <p:cNvSpPr txBox="1"/>
          <p:nvPr/>
        </p:nvSpPr>
        <p:spPr>
          <a:xfrm>
            <a:off x="1054580" y="3982168"/>
            <a:ext cx="72720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Scholarships &amp; Bursaries</a:t>
            </a:r>
          </a:p>
        </p:txBody>
      </p:sp>
      <p:pic>
        <p:nvPicPr>
          <p:cNvPr id="11" name="Picture 11" descr="A picture containing toy&#10;&#10;Description automatically generated">
            <a:extLst>
              <a:ext uri="{FF2B5EF4-FFF2-40B4-BE49-F238E27FC236}">
                <a16:creationId xmlns:a16="http://schemas.microsoft.com/office/drawing/2014/main" id="{498441D6-FAA8-486B-BDBD-0A1BDD1D5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664" y="596633"/>
            <a:ext cx="4867454" cy="31846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1043402" y="2230169"/>
            <a:ext cx="7057200" cy="32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solidFill>
                  <a:srgbClr val="000000"/>
                </a:solidFill>
                <a:latin typeface="Arial Rounded MT Bold"/>
                <a:ea typeface="Gill Sans"/>
                <a:cs typeface="Gill Sans"/>
                <a:sym typeface="Gill Sans"/>
              </a:rPr>
              <a:t>Graduation Requirements Review</a:t>
            </a:r>
            <a:endParaRPr lang="en" sz="1600" dirty="0">
              <a:solidFill>
                <a:srgbClr val="000000"/>
              </a:solidFill>
              <a:latin typeface="Arial Rounded MT Bold"/>
              <a:ea typeface="Calibri"/>
              <a:cs typeface="Calibri"/>
            </a:endParaRP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</a:rPr>
              <a:t>Dual Credit Programs</a:t>
            </a: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solidFill>
                  <a:srgbClr val="000000"/>
                </a:solidFill>
                <a:latin typeface="Arial Rounded MT Bold"/>
                <a:ea typeface="Gill Sans"/>
                <a:cs typeface="Gill Sans"/>
                <a:sym typeface="Gill Sans"/>
              </a:rPr>
              <a:t>Life after </a:t>
            </a:r>
            <a:r>
              <a:rPr lang="en" sz="1600" dirty="0">
                <a:latin typeface="Arial Rounded MT Bold"/>
                <a:ea typeface="Gill Sans"/>
                <a:cs typeface="Gill Sans"/>
                <a:sym typeface="Gill Sans"/>
              </a:rPr>
              <a:t>Brooks</a:t>
            </a:r>
            <a:endParaRPr lang="en" sz="1600">
              <a:latin typeface="Arial Rounded MT Bold"/>
              <a:ea typeface="Gill Sans"/>
              <a:cs typeface="Calibri"/>
            </a:endParaRP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  <a:sym typeface="Gill Sans"/>
              </a:rPr>
              <a:t>Planning </a:t>
            </a:r>
            <a:r>
              <a:rPr lang="en" sz="1600" dirty="0">
                <a:solidFill>
                  <a:srgbClr val="000000"/>
                </a:solidFill>
                <a:latin typeface="Arial Rounded MT Bold"/>
                <a:ea typeface="Gill Sans"/>
                <a:cs typeface="Gill Sans"/>
                <a:sym typeface="Gill Sans"/>
              </a:rPr>
              <a:t>for Post-Secondary</a:t>
            </a:r>
            <a:r>
              <a:rPr lang="en" sz="1600" dirty="0">
                <a:latin typeface="Arial Rounded MT Bold"/>
                <a:ea typeface="Gill Sans"/>
                <a:cs typeface="Gill Sans"/>
                <a:sym typeface="Gill Sans"/>
              </a:rPr>
              <a:t> </a:t>
            </a:r>
            <a:endParaRPr sz="1600">
              <a:solidFill>
                <a:srgbClr val="000000"/>
              </a:solidFill>
              <a:latin typeface="Arial Rounded MT Bold"/>
              <a:ea typeface="Calibri"/>
              <a:cs typeface="Calibri"/>
            </a:endParaRP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</a:rPr>
              <a:t>Transcripts</a:t>
            </a: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solidFill>
                  <a:srgbClr val="000000"/>
                </a:solidFill>
                <a:latin typeface="Arial Rounded MT Bold"/>
                <a:ea typeface="Gill Sans"/>
                <a:cs typeface="Gill Sans"/>
                <a:sym typeface="Gill Sans"/>
              </a:rPr>
              <a:t>Scholarship &amp; Bursaries</a:t>
            </a:r>
            <a:endParaRPr sz="1600">
              <a:solidFill>
                <a:srgbClr val="000000"/>
              </a:solidFill>
              <a:latin typeface="Arial Rounded MT Bold"/>
              <a:ea typeface="Calibri"/>
              <a:cs typeface="Calibri"/>
            </a:endParaRP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</a:rPr>
              <a:t>Student Loans</a:t>
            </a:r>
          </a:p>
          <a:p>
            <a:pPr marL="660400" indent="-342900">
              <a:lnSpc>
                <a:spcPct val="105000"/>
              </a:lnSpc>
              <a:spcBef>
                <a:spcPts val="640"/>
              </a:spcBef>
              <a:buSzPts val="2200"/>
              <a:buAutoNum type="arabicPeriod"/>
            </a:pPr>
            <a:r>
              <a:rPr lang="en" sz="1600" dirty="0">
                <a:latin typeface="Arial Rounded MT Bold"/>
                <a:ea typeface="Gill Sans"/>
                <a:cs typeface="Gill Sans"/>
              </a:rPr>
              <a:t>Tips for Parents</a:t>
            </a:r>
            <a:endParaRPr lang="en" sz="1600" dirty="0">
              <a:latin typeface="Arial Rounded MT Bold"/>
              <a:ea typeface="Gill Sans"/>
              <a:cs typeface="Gill Sans"/>
              <a:sym typeface="Gill Sans"/>
            </a:endParaRPr>
          </a:p>
          <a:p>
            <a:pPr marL="317500">
              <a:lnSpc>
                <a:spcPct val="105000"/>
              </a:lnSpc>
              <a:spcBef>
                <a:spcPts val="640"/>
              </a:spcBef>
              <a:buSzPts val="2200"/>
            </a:pPr>
            <a:r>
              <a:rPr lang="en" sz="2200" dirty="0">
                <a:latin typeface="Arial Rounded MT Bold"/>
                <a:ea typeface="Gill Sans"/>
                <a:cs typeface="Gill Sans"/>
                <a:sym typeface="Gill Sans"/>
              </a:rPr>
              <a:t>  </a:t>
            </a:r>
            <a:endParaRPr sz="2200">
              <a:solidFill>
                <a:srgbClr val="000000"/>
              </a:solidFill>
              <a:latin typeface="Arial Rounded MT Bold"/>
              <a:ea typeface="Gill Sans"/>
              <a:cs typeface="Calibri"/>
            </a:endParaRPr>
          </a:p>
        </p:txBody>
      </p:sp>
      <p:grpSp>
        <p:nvGrpSpPr>
          <p:cNvPr id="62" name="Google Shape;62;p14"/>
          <p:cNvGrpSpPr/>
          <p:nvPr/>
        </p:nvGrpSpPr>
        <p:grpSpPr>
          <a:xfrm>
            <a:off x="0" y="269400"/>
            <a:ext cx="9144000" cy="1367700"/>
            <a:chOff x="0" y="269400"/>
            <a:chExt cx="9144000" cy="1367700"/>
          </a:xfrm>
        </p:grpSpPr>
        <p:sp>
          <p:nvSpPr>
            <p:cNvPr id="63" name="Google Shape;63;p14"/>
            <p:cNvSpPr/>
            <p:nvPr/>
          </p:nvSpPr>
          <p:spPr>
            <a:xfrm>
              <a:off x="0" y="745800"/>
              <a:ext cx="9144000" cy="414900"/>
            </a:xfrm>
            <a:prstGeom prst="rect">
              <a:avLst/>
            </a:prstGeom>
            <a:solidFill>
              <a:srgbClr val="073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914400" lvl="0" indent="45720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i="1">
                <a:solidFill>
                  <a:srgbClr val="CCCCCC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pic>
          <p:nvPicPr>
            <p:cNvPr id="64" name="Google Shape;64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88150" y="269400"/>
              <a:ext cx="1367700" cy="1367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7BFCB1-5BA2-4BB4-B419-3FDBF7CC01F0}"/>
              </a:ext>
            </a:extLst>
          </p:cNvPr>
          <p:cNvSpPr txBox="1"/>
          <p:nvPr/>
        </p:nvSpPr>
        <p:spPr>
          <a:xfrm>
            <a:off x="94893" y="1599121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Contents</a:t>
            </a:r>
            <a:endParaRPr lang="en-US" sz="4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600" y="1558376"/>
            <a:ext cx="6428988" cy="305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75" y="3493488"/>
            <a:ext cx="8401050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6"/>
          <p:cNvPicPr preferRelativeResize="0"/>
          <p:nvPr/>
        </p:nvPicPr>
        <p:blipFill rotWithShape="1">
          <a:blip r:embed="rId5">
            <a:alphaModFix/>
          </a:blip>
          <a:srcRect l="18247" r="19303"/>
          <a:stretch/>
        </p:blipFill>
        <p:spPr>
          <a:xfrm>
            <a:off x="6656300" y="1465200"/>
            <a:ext cx="1893675" cy="170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EF04A-6C00-4A67-9EFE-E18B8C7AE23B}"/>
              </a:ext>
            </a:extLst>
          </p:cNvPr>
          <p:cNvSpPr txBox="1"/>
          <p:nvPr/>
        </p:nvSpPr>
        <p:spPr>
          <a:xfrm>
            <a:off x="-2156" y="607084"/>
            <a:ext cx="727206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What's the Difference?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D2142A-7EFA-4EDB-B8D1-9FC4402F52A9}"/>
              </a:ext>
            </a:extLst>
          </p:cNvPr>
          <p:cNvSpPr txBox="1"/>
          <p:nvPr/>
        </p:nvSpPr>
        <p:spPr>
          <a:xfrm>
            <a:off x="315943" y="472297"/>
            <a:ext cx="8303684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Local Scholarship Opportunities</a:t>
            </a:r>
          </a:p>
          <a:p>
            <a:endParaRPr lang="en-US" sz="1600" dirty="0"/>
          </a:p>
          <a:p>
            <a:r>
              <a:rPr lang="en-US" sz="1600" b="1" dirty="0"/>
              <a:t>The Common Scholarship Application</a:t>
            </a:r>
            <a:endParaRPr lang="en-US" b="1" dirty="0"/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One application for all local scholarships/bursaries</a:t>
            </a:r>
          </a:p>
          <a:p>
            <a:pPr marL="285750" indent="-285750">
              <a:buFont typeface="Wingdings"/>
              <a:buChar char="Ø"/>
            </a:pPr>
            <a:r>
              <a:rPr lang="en-US" sz="1600" dirty="0"/>
              <a:t>Applications available in March from Brooks office</a:t>
            </a:r>
          </a:p>
          <a:p>
            <a:pPr marL="457200" indent="-457200">
              <a:buChar char="•"/>
            </a:pPr>
            <a:endParaRPr lang="en-US" sz="1600" dirty="0"/>
          </a:p>
          <a:p>
            <a:r>
              <a:rPr lang="en-US" sz="1600" b="1" dirty="0"/>
              <a:t>District Authority Scholarships</a:t>
            </a:r>
          </a:p>
          <a:p>
            <a:r>
              <a:rPr lang="en-US" sz="1600" dirty="0"/>
              <a:t>Opportunity to recognize student achievement in the following areas: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Applied Design, Skills, and Technology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Community Service (Volunteer Activity)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Fine Arts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Indigenous Languages &amp; Culture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Languages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Physical Activity (and Health)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Technical and Trades Training</a:t>
            </a:r>
          </a:p>
          <a:p>
            <a:pPr marL="285750" indent="-285750">
              <a:buFont typeface="Wingdings"/>
              <a:buChar char="Ø"/>
            </a:pPr>
            <a:endParaRPr lang="en-US" dirty="0"/>
          </a:p>
          <a:p>
            <a:r>
              <a:rPr lang="en-US" b="1" dirty="0"/>
              <a:t>For more information:</a:t>
            </a:r>
          </a:p>
          <a:p>
            <a:r>
              <a:rPr lang="en-US" b="1" dirty="0">
                <a:hlinkClick r:id="rId2"/>
              </a:rPr>
              <a:t>https://www2.gov.bc.ca/gov/content/education-training/k-12/support/scholarships/provincial-scholarships</a:t>
            </a:r>
            <a:r>
              <a:rPr lang="en-US" b="1" dirty="0"/>
              <a:t> </a:t>
            </a:r>
            <a:endParaRPr lang="en-US" sz="2000" dirty="0"/>
          </a:p>
        </p:txBody>
      </p:sp>
      <p:pic>
        <p:nvPicPr>
          <p:cNvPr id="2" name="Picture 2" descr="A close up of a blackboard&#10;&#10;Description automatically generated">
            <a:extLst>
              <a:ext uri="{FF2B5EF4-FFF2-40B4-BE49-F238E27FC236}">
                <a16:creationId xmlns:a16="http://schemas.microsoft.com/office/drawing/2014/main" id="{C7C1AE44-6CEA-453E-8C2D-4BB17537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768" y="2716968"/>
            <a:ext cx="3324722" cy="1374211"/>
          </a:xfrm>
          <a:prstGeom prst="rect">
            <a:avLst/>
          </a:prstGeom>
        </p:spPr>
      </p:pic>
      <p:pic>
        <p:nvPicPr>
          <p:cNvPr id="3" name="Picture 4" descr="A picture containing food, game&#10;&#10;Description automatically generated">
            <a:extLst>
              <a:ext uri="{FF2B5EF4-FFF2-40B4-BE49-F238E27FC236}">
                <a16:creationId xmlns:a16="http://schemas.microsoft.com/office/drawing/2014/main" id="{A639A07E-1C72-41FE-8A11-4BB990A30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0956" y="418561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87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C3A7B9-56A6-4701-B304-04349AEF39D6}"/>
              </a:ext>
            </a:extLst>
          </p:cNvPr>
          <p:cNvSpPr txBox="1"/>
          <p:nvPr/>
        </p:nvSpPr>
        <p:spPr>
          <a:xfrm>
            <a:off x="258107" y="449872"/>
            <a:ext cx="6562714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008000"/>
                </a:solidFill>
              </a:rPr>
              <a:t>PSI Entrance Scholarships</a:t>
            </a:r>
          </a:p>
          <a:p>
            <a:endParaRPr lang="en-US" sz="1600" b="1" dirty="0"/>
          </a:p>
          <a:p>
            <a:r>
              <a:rPr lang="en-US" sz="1600" b="1" dirty="0">
                <a:solidFill>
                  <a:srgbClr val="008000"/>
                </a:solidFill>
              </a:rPr>
              <a:t>Institution specific</a:t>
            </a:r>
          </a:p>
          <a:p>
            <a:r>
              <a:rPr lang="en-US" sz="1600" dirty="0"/>
              <a:t>Selection based on grade and possibly one or more of the following:</a:t>
            </a:r>
          </a:p>
          <a:p>
            <a:endParaRPr lang="en-US" sz="1600" dirty="0"/>
          </a:p>
          <a:p>
            <a:pPr marL="285750" indent="-285750">
              <a:buFont typeface="Wingdings"/>
              <a:buChar char="Ø"/>
            </a:pPr>
            <a:r>
              <a:rPr lang="en-US" dirty="0"/>
              <a:t>Reference letters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Nominations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Scholarship essay</a:t>
            </a:r>
          </a:p>
          <a:p>
            <a:pPr marL="285750" indent="-285750">
              <a:buFont typeface="Wingdings"/>
              <a:buChar char="Ø"/>
            </a:pPr>
            <a:r>
              <a:rPr lang="en-US" dirty="0"/>
              <a:t>Community involvement</a:t>
            </a: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67314-D19A-4FBF-9617-6EE642C2EA89}"/>
              </a:ext>
            </a:extLst>
          </p:cNvPr>
          <p:cNvSpPr txBox="1"/>
          <p:nvPr/>
        </p:nvSpPr>
        <p:spPr>
          <a:xfrm>
            <a:off x="258107" y="2896731"/>
            <a:ext cx="4684145" cy="21852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b="1" dirty="0">
                <a:solidFill>
                  <a:srgbClr val="008000"/>
                </a:solidFill>
              </a:rPr>
              <a:t>Application Process</a:t>
            </a:r>
            <a:endParaRPr lang="en-US" sz="1600" dirty="0">
              <a:solidFill>
                <a:srgbClr val="008000"/>
              </a:solidFill>
            </a:endParaRPr>
          </a:p>
          <a:p>
            <a:pPr marL="285750" indent="-285750">
              <a:buFont typeface="Wingdings,Sans-Serif"/>
              <a:buChar char="Ø"/>
            </a:pPr>
            <a:r>
              <a:rPr lang="en-US" sz="1600" dirty="0"/>
              <a:t>There is typically a </a:t>
            </a:r>
            <a:r>
              <a:rPr lang="en-US" sz="1600" i="1" dirty="0"/>
              <a:t>separate </a:t>
            </a:r>
            <a:r>
              <a:rPr lang="en-US" sz="1600" dirty="0"/>
              <a:t>Online Application for Entrance Scholarships. You should apply for these when you apply to the school(s) of your choice</a:t>
            </a:r>
          </a:p>
          <a:p>
            <a:pPr marL="285750" indent="-285750">
              <a:buFont typeface="Wingdings,Sans-Serif"/>
              <a:buChar char="Ø"/>
            </a:pPr>
            <a:r>
              <a:rPr lang="en-US" sz="1600" dirty="0"/>
              <a:t>Or some cases (like UBC) application occurs automatically with PSI acceptance</a:t>
            </a:r>
          </a:p>
          <a:p>
            <a:pPr algn="l"/>
            <a:endParaRPr lang="en-US" dirty="0"/>
          </a:p>
        </p:txBody>
      </p:sp>
      <p:pic>
        <p:nvPicPr>
          <p:cNvPr id="5" name="Picture 5" descr="A person on a computer&#10;&#10;Description automatically generated">
            <a:extLst>
              <a:ext uri="{FF2B5EF4-FFF2-40B4-BE49-F238E27FC236}">
                <a16:creationId xmlns:a16="http://schemas.microsoft.com/office/drawing/2014/main" id="{8CA5B780-D565-46FB-9282-25AB407E0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560" y="2138704"/>
            <a:ext cx="3551927" cy="254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23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3E1AC79-5E1B-408B-AD55-628929468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532" y="687584"/>
            <a:ext cx="1999171" cy="1697992"/>
          </a:xfrm>
          <a:prstGeom prst="rect">
            <a:avLst/>
          </a:prstGeom>
        </p:spPr>
      </p:pic>
      <p:pic>
        <p:nvPicPr>
          <p:cNvPr id="20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56B62799-2C3B-4752-BB33-F667980CB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55" y="2949628"/>
            <a:ext cx="2743200" cy="12718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B100AC-7C14-471C-8A11-D9C0FBEC2741}"/>
              </a:ext>
            </a:extLst>
          </p:cNvPr>
          <p:cNvSpPr txBox="1"/>
          <p:nvPr/>
        </p:nvSpPr>
        <p:spPr>
          <a:xfrm>
            <a:off x="368142" y="221347"/>
            <a:ext cx="6589060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Scholarship Tips</a:t>
            </a:r>
          </a:p>
          <a:p>
            <a:endParaRPr lang="en-US" sz="2000" b="1" dirty="0"/>
          </a:p>
          <a:p>
            <a:pPr marL="457200" indent="-457200">
              <a:buFont typeface="Wingdings"/>
              <a:buChar char="Ø"/>
            </a:pPr>
            <a:r>
              <a:rPr lang="en-US" sz="1800" i="1" dirty="0"/>
              <a:t>Inquire </a:t>
            </a:r>
            <a:r>
              <a:rPr lang="en-US" sz="1600" dirty="0"/>
              <a:t>with the organizations to which you or extended family members belong (work, clubs, associations etc.). These may offer scholarships &amp; bursaries to members!</a:t>
            </a:r>
          </a:p>
          <a:p>
            <a:endParaRPr lang="en-US" sz="1600" dirty="0"/>
          </a:p>
          <a:p>
            <a:pPr marL="457200" indent="-457200">
              <a:buFont typeface="Wingdings"/>
              <a:buChar char="Ø"/>
            </a:pPr>
            <a:r>
              <a:rPr lang="en-US" sz="1800" i="1" dirty="0"/>
              <a:t>Ask </a:t>
            </a:r>
            <a:r>
              <a:rPr lang="en-US" sz="1600" dirty="0"/>
              <a:t>teachers/coaches now to write you </a:t>
            </a:r>
            <a:r>
              <a:rPr lang="en-US" sz="1600" b="1" dirty="0"/>
              <a:t>letters of reference </a:t>
            </a:r>
            <a:r>
              <a:rPr lang="en-US" sz="1600" dirty="0"/>
              <a:t>and keep them on file</a:t>
            </a:r>
          </a:p>
          <a:p>
            <a:pPr marL="457200" indent="-457200">
              <a:buFont typeface="Wingdings"/>
              <a:buChar char="Ø"/>
            </a:pPr>
            <a:endParaRPr lang="en-US" sz="1600" dirty="0"/>
          </a:p>
          <a:p>
            <a:pPr marL="457200" indent="-457200">
              <a:buFont typeface="Wingdings"/>
              <a:buChar char="Ø"/>
            </a:pPr>
            <a:r>
              <a:rPr lang="en-US" sz="1800" i="1" dirty="0"/>
              <a:t>Apply! Apply! Apply!</a:t>
            </a:r>
          </a:p>
          <a:p>
            <a:pPr marL="457200" indent="-457200">
              <a:buFont typeface="Wingdings"/>
              <a:buChar char="Ø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119A11-9919-4CB2-8558-BD9D8493A190}"/>
              </a:ext>
            </a:extLst>
          </p:cNvPr>
          <p:cNvSpPr txBox="1"/>
          <p:nvPr/>
        </p:nvSpPr>
        <p:spPr>
          <a:xfrm>
            <a:off x="1195579" y="3940369"/>
            <a:ext cx="422047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Loads of scholarships do not get awarded each year because no one applies for them!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B1EC97-7AC7-49EF-9723-5FE2B2DF9648}"/>
              </a:ext>
            </a:extLst>
          </p:cNvPr>
          <p:cNvGrpSpPr/>
          <p:nvPr/>
        </p:nvGrpSpPr>
        <p:grpSpPr>
          <a:xfrm>
            <a:off x="3916743" y="2538672"/>
            <a:ext cx="4962252" cy="2425502"/>
            <a:chOff x="3748287" y="2224300"/>
            <a:chExt cx="5600316" cy="2769831"/>
          </a:xfrm>
        </p:grpSpPr>
        <p:sp>
          <p:nvSpPr>
            <p:cNvPr id="5" name="Google Shape;95;p17">
              <a:extLst>
                <a:ext uri="{FF2B5EF4-FFF2-40B4-BE49-F238E27FC236}">
                  <a16:creationId xmlns:a16="http://schemas.microsoft.com/office/drawing/2014/main" id="{0C896769-2953-4F90-9EB5-C90E61514658}"/>
                </a:ext>
              </a:extLst>
            </p:cNvPr>
            <p:cNvSpPr/>
            <p:nvPr/>
          </p:nvSpPr>
          <p:spPr>
            <a:xfrm>
              <a:off x="3748287" y="2224300"/>
              <a:ext cx="1131736" cy="938592"/>
            </a:xfrm>
            <a:prstGeom prst="wedgeRoundRectCallout">
              <a:avLst>
                <a:gd name="adj1" fmla="val -43386"/>
                <a:gd name="adj2" fmla="val 78226"/>
                <a:gd name="adj3" fmla="val 0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i="1" dirty="0"/>
                <a:t>Inquire!</a:t>
              </a:r>
            </a:p>
          </p:txBody>
        </p:sp>
        <p:sp>
          <p:nvSpPr>
            <p:cNvPr id="17" name="Google Shape;95;p17">
              <a:extLst>
                <a:ext uri="{FF2B5EF4-FFF2-40B4-BE49-F238E27FC236}">
                  <a16:creationId xmlns:a16="http://schemas.microsoft.com/office/drawing/2014/main" id="{052B723C-7A29-4208-9446-F93FA2318E9F}"/>
                </a:ext>
              </a:extLst>
            </p:cNvPr>
            <p:cNvSpPr/>
            <p:nvPr/>
          </p:nvSpPr>
          <p:spPr>
            <a:xfrm>
              <a:off x="5348565" y="2233575"/>
              <a:ext cx="997872" cy="840082"/>
            </a:xfrm>
            <a:prstGeom prst="wedgeRoundRectCallout">
              <a:avLst>
                <a:gd name="adj1" fmla="val -43386"/>
                <a:gd name="adj2" fmla="val 78226"/>
                <a:gd name="adj3" fmla="val 0"/>
              </a:avLst>
            </a:prstGeom>
            <a:solidFill>
              <a:srgbClr val="FFFF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i="1" dirty="0"/>
                <a:t>Ask!</a:t>
              </a:r>
              <a:endParaRPr lang="en-US" sz="1800" i="1" dirty="0"/>
            </a:p>
          </p:txBody>
        </p:sp>
        <p:pic>
          <p:nvPicPr>
            <p:cNvPr id="7" name="Picture 7" descr="A picture containing table&#10;&#10;Description automatically generated">
              <a:extLst>
                <a:ext uri="{FF2B5EF4-FFF2-40B4-BE49-F238E27FC236}">
                  <a16:creationId xmlns:a16="http://schemas.microsoft.com/office/drawing/2014/main" id="{C02EDC4F-A56F-4E4B-9E68-2C3E4F910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24476" y="3061384"/>
              <a:ext cx="2724127" cy="19327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70963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1FBD2E-4B81-49BF-8EC8-F2C55F947031}"/>
              </a:ext>
            </a:extLst>
          </p:cNvPr>
          <p:cNvSpPr txBox="1"/>
          <p:nvPr/>
        </p:nvSpPr>
        <p:spPr>
          <a:xfrm>
            <a:off x="94893" y="445337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Student Loan Options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CFD5C77-702A-477B-ACAB-ED5A31854E21}"/>
              </a:ext>
            </a:extLst>
          </p:cNvPr>
          <p:cNvGrpSpPr/>
          <p:nvPr/>
        </p:nvGrpSpPr>
        <p:grpSpPr>
          <a:xfrm>
            <a:off x="792148" y="2557810"/>
            <a:ext cx="4166558" cy="2211320"/>
            <a:chOff x="2420384" y="2449980"/>
            <a:chExt cx="4166558" cy="2211320"/>
          </a:xfrm>
        </p:grpSpPr>
        <p:pic>
          <p:nvPicPr>
            <p:cNvPr id="5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DCC51B09-2ADA-4164-8AFE-B38FA6D9A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-540000">
              <a:off x="2420384" y="2449980"/>
              <a:ext cx="4166558" cy="22113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895E0C0-6025-4A86-8CC1-67136C6010A8}"/>
                </a:ext>
              </a:extLst>
            </p:cNvPr>
            <p:cNvSpPr txBox="1"/>
            <p:nvPr/>
          </p:nvSpPr>
          <p:spPr>
            <a:xfrm rot="-540000">
              <a:off x="2747513" y="3841990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Student loans Canada and BC</a:t>
              </a:r>
            </a:p>
          </p:txBody>
        </p:sp>
      </p:grpSp>
      <p:pic>
        <p:nvPicPr>
          <p:cNvPr id="8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BA1C549B-2F7D-4F1E-8BC5-FBDA73DAB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278" y="2884958"/>
            <a:ext cx="3055908" cy="20336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3A4AC-A8FD-481C-9055-1EEFEB3D6F23}"/>
              </a:ext>
            </a:extLst>
          </p:cNvPr>
          <p:cNvSpPr txBox="1"/>
          <p:nvPr/>
        </p:nvSpPr>
        <p:spPr>
          <a:xfrm>
            <a:off x="1141824" y="1465681"/>
            <a:ext cx="685030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dirty="0">
                <a:hlinkClick r:id="rId4"/>
              </a:rPr>
              <a:t>Canada Student Loans </a:t>
            </a:r>
            <a:r>
              <a:rPr lang="en-US" sz="2000" b="1" dirty="0"/>
              <a:t>&amp; </a:t>
            </a:r>
            <a:r>
              <a:rPr lang="en-US" sz="2000" b="1" dirty="0">
                <a:hlinkClick r:id="rId5"/>
              </a:rPr>
              <a:t>B.C. Student Loan Programs</a:t>
            </a:r>
            <a:endParaRPr lang="en-US" sz="2000" b="1" dirty="0"/>
          </a:p>
          <a:p>
            <a:pPr marL="457200" indent="-457200">
              <a:buFont typeface="Wingdings"/>
              <a:buChar char="Ø"/>
            </a:pPr>
            <a:endParaRPr lang="en-US" sz="1600" dirty="0"/>
          </a:p>
          <a:p>
            <a:pPr marL="285750" indent="-285750" algn="ctr">
              <a:buFont typeface="Wingdings"/>
              <a:buChar char="v"/>
            </a:pPr>
            <a:r>
              <a:rPr lang="en-US" sz="1600" i="1" dirty="0"/>
              <a:t>Interest Free Loans</a:t>
            </a:r>
          </a:p>
          <a:p>
            <a:pPr marL="285750" indent="-285750" algn="ctr">
              <a:buFont typeface="Wingdings"/>
              <a:buChar char="v"/>
            </a:pPr>
            <a:r>
              <a:rPr lang="en-US" sz="1600" i="1" dirty="0"/>
              <a:t>Repayment begins 6 months after completing a full program</a:t>
            </a:r>
          </a:p>
          <a:p>
            <a:pPr marL="285750" indent="-285750" algn="ctr">
              <a:buFont typeface="Wingdings"/>
              <a:buChar char="v"/>
            </a:pPr>
            <a:r>
              <a:rPr lang="en-US" sz="1600" i="1" dirty="0"/>
              <a:t>See websites for more details</a:t>
            </a:r>
          </a:p>
          <a:p>
            <a:endParaRPr lang="en-US" sz="1600" dirty="0"/>
          </a:p>
          <a:p>
            <a:endParaRPr lang="en-US" sz="1600" dirty="0"/>
          </a:p>
          <a:p>
            <a:pPr marL="457200" indent="-457200">
              <a:buFont typeface="Wingdings"/>
              <a:buChar char="Ø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41415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D7A755-5F95-4974-A2F0-487DF6335FE0}"/>
              </a:ext>
            </a:extLst>
          </p:cNvPr>
          <p:cNvSpPr txBox="1"/>
          <p:nvPr/>
        </p:nvSpPr>
        <p:spPr>
          <a:xfrm>
            <a:off x="925182" y="1286414"/>
            <a:ext cx="789748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pPr marL="342900" indent="-342900">
              <a:buFont typeface="Wingdings"/>
              <a:buChar char="Ø"/>
            </a:pPr>
            <a:r>
              <a:rPr lang="en-US" sz="1600" dirty="0"/>
              <a:t>Keep an open mind about where your child is thinking of attending.</a:t>
            </a:r>
          </a:p>
          <a:p>
            <a:pPr marL="342900" indent="-342900">
              <a:buFont typeface="Wingdings"/>
              <a:buChar char="Ø"/>
            </a:pPr>
            <a:r>
              <a:rPr lang="en-US" sz="1600" dirty="0"/>
              <a:t>Talk to other parents who have already gone through the process.</a:t>
            </a:r>
            <a:endParaRPr lang="en-US" dirty="0"/>
          </a:p>
          <a:p>
            <a:pPr marL="342900" indent="-342900">
              <a:buFont typeface="Wingdings"/>
              <a:buChar char="Ø"/>
            </a:pPr>
            <a:r>
              <a:rPr lang="en-US" sz="1600" dirty="0"/>
              <a:t>Do some online research of post-secondary institution reviews with your child</a:t>
            </a:r>
          </a:p>
          <a:p>
            <a:pPr marL="342900" indent="-342900">
              <a:buFont typeface="Wingdings"/>
              <a:buChar char="Ø"/>
            </a:pPr>
            <a:r>
              <a:rPr lang="en-US" sz="1600" dirty="0"/>
              <a:t>Help your student consider options and complete PSI applications</a:t>
            </a:r>
            <a:endParaRPr lang="en-US" sz="1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5AB20C-B5EF-450F-9414-34D09ECC138F}"/>
              </a:ext>
            </a:extLst>
          </p:cNvPr>
          <p:cNvSpPr txBox="1"/>
          <p:nvPr/>
        </p:nvSpPr>
        <p:spPr>
          <a:xfrm>
            <a:off x="94893" y="262026"/>
            <a:ext cx="895421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Post-Secondary Planning </a:t>
            </a:r>
            <a:endParaRPr lang="en-US" dirty="0"/>
          </a:p>
          <a:p>
            <a:pPr algn="ctr"/>
            <a:r>
              <a:rPr lang="en-US" sz="4000" b="1" i="1" dirty="0">
                <a:solidFill>
                  <a:srgbClr val="1C4587"/>
                </a:solidFill>
                <a:latin typeface="Montserrat"/>
              </a:rPr>
              <a:t>Tips for Parents</a:t>
            </a:r>
            <a:endParaRPr lang="en-US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B822-B352-4965-8E62-9BB4B2400A9F}"/>
              </a:ext>
            </a:extLst>
          </p:cNvPr>
          <p:cNvSpPr txBox="1"/>
          <p:nvPr/>
        </p:nvSpPr>
        <p:spPr>
          <a:xfrm>
            <a:off x="925183" y="3033263"/>
            <a:ext cx="4446916" cy="15388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Ø"/>
            </a:pPr>
            <a:r>
              <a:rPr lang="en-US" sz="1600" dirty="0"/>
              <a:t>Have an honest conversation about how much you can afford to pay and how much money needs to come from other sources: scholarships, bursaries, student loans, and/or your child's part-time job. </a:t>
            </a:r>
            <a:endParaRPr lang="en-US" sz="1600"/>
          </a:p>
          <a:p>
            <a:pPr algn="l"/>
            <a:endParaRPr lang="en-US" dirty="0"/>
          </a:p>
        </p:txBody>
      </p:sp>
      <p:pic>
        <p:nvPicPr>
          <p:cNvPr id="7" name="Picture 7" descr="A picture containing toy, room&#10;&#10;Description automatically generated">
            <a:extLst>
              <a:ext uri="{FF2B5EF4-FFF2-40B4-BE49-F238E27FC236}">
                <a16:creationId xmlns:a16="http://schemas.microsoft.com/office/drawing/2014/main" id="{7C8539A4-03AA-4750-AA5E-8C2A2909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258" y="2886830"/>
            <a:ext cx="3508794" cy="183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13BB34-76A8-4532-9A46-CBD4A22070C0}"/>
              </a:ext>
            </a:extLst>
          </p:cNvPr>
          <p:cNvSpPr txBox="1"/>
          <p:nvPr/>
        </p:nvSpPr>
        <p:spPr>
          <a:xfrm>
            <a:off x="3299284" y="1383338"/>
            <a:ext cx="5098063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3200" dirty="0"/>
          </a:p>
          <a:p>
            <a:pPr marL="457200" indent="-457200">
              <a:buFont typeface="Wingdings"/>
              <a:buChar char="Ø"/>
            </a:pPr>
            <a:r>
              <a:rPr lang="en-US" sz="1600" dirty="0"/>
              <a:t>Keep a binder or folder for post-secondary, scholarship, and student loan information</a:t>
            </a:r>
          </a:p>
          <a:p>
            <a:pPr marL="457200" indent="-457200">
              <a:buFont typeface="Wingdings"/>
              <a:buChar char="Ø"/>
            </a:pPr>
            <a:r>
              <a:rPr lang="en-US" sz="1600" dirty="0"/>
              <a:t>Schedule time each week to work on PSI related tasks</a:t>
            </a:r>
          </a:p>
          <a:p>
            <a:pPr marL="457200" indent="-457200">
              <a:buFont typeface="Wingdings"/>
              <a:buChar char="Ø"/>
            </a:pPr>
            <a:r>
              <a:rPr lang="en-US" sz="1600" dirty="0"/>
              <a:t>Get a social insurance number (SIN)</a:t>
            </a:r>
          </a:p>
          <a:p>
            <a:pPr marL="457200" indent="-457200">
              <a:buFont typeface="Wingdings"/>
              <a:buChar char="Ø"/>
            </a:pPr>
            <a:r>
              <a:rPr lang="en-US" sz="1600" dirty="0"/>
              <a:t>Write down your PEN (Personal Education Number)</a:t>
            </a:r>
          </a:p>
          <a:p>
            <a:pPr marL="457200" indent="-457200">
              <a:buFont typeface="Wingdings"/>
              <a:buChar char="Ø"/>
            </a:pP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9978C-C4D5-4314-9D73-3E91CB085C3B}"/>
              </a:ext>
            </a:extLst>
          </p:cNvPr>
          <p:cNvSpPr txBox="1"/>
          <p:nvPr/>
        </p:nvSpPr>
        <p:spPr>
          <a:xfrm>
            <a:off x="-2154" y="574733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Get Organized!</a:t>
            </a:r>
            <a:endParaRPr lang="en-US" dirty="0"/>
          </a:p>
        </p:txBody>
      </p:sp>
      <p:pic>
        <p:nvPicPr>
          <p:cNvPr id="5" name="Picture 5" descr="A picture containing room&#10;&#10;Description automatically generated">
            <a:extLst>
              <a:ext uri="{FF2B5EF4-FFF2-40B4-BE49-F238E27FC236}">
                <a16:creationId xmlns:a16="http://schemas.microsoft.com/office/drawing/2014/main" id="{4B58F60D-E493-45BB-B8C1-2CDC35085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6" y="1523640"/>
            <a:ext cx="2516757" cy="251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215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D505F0-E170-4ED3-939A-EA7BB5E204A0}"/>
              </a:ext>
            </a:extLst>
          </p:cNvPr>
          <p:cNvSpPr txBox="1"/>
          <p:nvPr/>
        </p:nvSpPr>
        <p:spPr>
          <a:xfrm>
            <a:off x="474011" y="2356138"/>
            <a:ext cx="8642489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Wingdings"/>
              <a:buChar char="q"/>
            </a:pPr>
            <a:r>
              <a:rPr lang="en-US" sz="1800" dirty="0"/>
              <a:t>Enjoy your Grade 12 year</a:t>
            </a:r>
            <a:endParaRPr lang="en-US" dirty="0"/>
          </a:p>
          <a:p>
            <a:pPr marL="285750" indent="-285750">
              <a:buFont typeface="Wingdings"/>
              <a:buChar char="q"/>
            </a:pPr>
            <a:r>
              <a:rPr lang="en-US" sz="1800" dirty="0"/>
              <a:t>Study, work hard and maintain a good GPA</a:t>
            </a:r>
          </a:p>
          <a:p>
            <a:pPr marL="285750" indent="-285750">
              <a:buFont typeface="Wingdings"/>
              <a:buChar char="q"/>
            </a:pPr>
            <a:r>
              <a:rPr lang="en-US" sz="1800" dirty="0"/>
              <a:t>Research and plan for life after high school</a:t>
            </a:r>
            <a:endParaRPr lang="en-US" dirty="0" err="1"/>
          </a:p>
          <a:p>
            <a:pPr marL="285750" indent="-285750">
              <a:buFont typeface="Wingdings"/>
              <a:buChar char="q"/>
            </a:pPr>
            <a:r>
              <a:rPr lang="en-US" sz="1800" dirty="0"/>
              <a:t>Stay calm and focus on your goals</a:t>
            </a:r>
          </a:p>
          <a:p>
            <a:endParaRPr lang="en-US" sz="3200" dirty="0"/>
          </a:p>
          <a:p>
            <a:r>
              <a:rPr lang="en-US" sz="3200" dirty="0"/>
              <a:t>                 </a:t>
            </a:r>
            <a:r>
              <a:rPr lang="en-US" sz="1800" dirty="0"/>
              <a:t>and when in doubt...</a:t>
            </a:r>
          </a:p>
          <a:p>
            <a:r>
              <a:rPr lang="en-US" sz="3200" dirty="0"/>
              <a:t>   </a:t>
            </a:r>
          </a:p>
          <a:p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E15252-D5D5-4C51-A859-97BADDEC9D34}"/>
              </a:ext>
            </a:extLst>
          </p:cNvPr>
          <p:cNvSpPr txBox="1"/>
          <p:nvPr/>
        </p:nvSpPr>
        <p:spPr>
          <a:xfrm>
            <a:off x="94893" y="1642251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Conclusion</a:t>
            </a:r>
            <a:endParaRPr lang="en-US" dirty="0"/>
          </a:p>
        </p:txBody>
      </p:sp>
      <p:grpSp>
        <p:nvGrpSpPr>
          <p:cNvPr id="8" name="Google Shape;62;p14">
            <a:extLst>
              <a:ext uri="{FF2B5EF4-FFF2-40B4-BE49-F238E27FC236}">
                <a16:creationId xmlns:a16="http://schemas.microsoft.com/office/drawing/2014/main" id="{2D5547E5-34D5-4153-A820-92377CC5034C}"/>
              </a:ext>
            </a:extLst>
          </p:cNvPr>
          <p:cNvGrpSpPr/>
          <p:nvPr/>
        </p:nvGrpSpPr>
        <p:grpSpPr>
          <a:xfrm>
            <a:off x="0" y="269400"/>
            <a:ext cx="9144000" cy="1367700"/>
            <a:chOff x="0" y="269400"/>
            <a:chExt cx="9144000" cy="1367700"/>
          </a:xfrm>
        </p:grpSpPr>
        <p:sp>
          <p:nvSpPr>
            <p:cNvPr id="6" name="Google Shape;63;p14">
              <a:extLst>
                <a:ext uri="{FF2B5EF4-FFF2-40B4-BE49-F238E27FC236}">
                  <a16:creationId xmlns:a16="http://schemas.microsoft.com/office/drawing/2014/main" id="{AE55DB82-2DFE-42C2-8706-98F48FDFA6DD}"/>
                </a:ext>
              </a:extLst>
            </p:cNvPr>
            <p:cNvSpPr/>
            <p:nvPr/>
          </p:nvSpPr>
          <p:spPr>
            <a:xfrm>
              <a:off x="0" y="745800"/>
              <a:ext cx="9144000" cy="414900"/>
            </a:xfrm>
            <a:prstGeom prst="rect">
              <a:avLst/>
            </a:prstGeom>
            <a:solidFill>
              <a:srgbClr val="073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914400" lvl="0" indent="45720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i="1">
                <a:solidFill>
                  <a:srgbClr val="CCCCCC"/>
                </a:solidFill>
                <a:latin typeface="EB Garamond"/>
                <a:ea typeface="EB Garamond"/>
                <a:cs typeface="EB Garamond"/>
                <a:sym typeface="EB Garamond"/>
              </a:endParaRPr>
            </a:p>
          </p:txBody>
        </p:sp>
        <p:pic>
          <p:nvPicPr>
            <p:cNvPr id="7" name="Google Shape;64;p14">
              <a:extLst>
                <a:ext uri="{FF2B5EF4-FFF2-40B4-BE49-F238E27FC236}">
                  <a16:creationId xmlns:a16="http://schemas.microsoft.com/office/drawing/2014/main" id="{4FDBD4DE-D9F7-478C-B041-D48B7094FD22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3888150" y="269400"/>
              <a:ext cx="1367700" cy="1367700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11" name="Google Shape;95;p17">
            <a:extLst>
              <a:ext uri="{FF2B5EF4-FFF2-40B4-BE49-F238E27FC236}">
                <a16:creationId xmlns:a16="http://schemas.microsoft.com/office/drawing/2014/main" id="{9F1C0219-F2FC-4FB4-8D0F-2B13D80A4F51}"/>
              </a:ext>
            </a:extLst>
          </p:cNvPr>
          <p:cNvSpPr/>
          <p:nvPr/>
        </p:nvSpPr>
        <p:spPr>
          <a:xfrm>
            <a:off x="5583114" y="2808050"/>
            <a:ext cx="2786138" cy="1163942"/>
          </a:xfrm>
          <a:prstGeom prst="wedgeRoundRectCallout">
            <a:avLst>
              <a:gd name="adj1" fmla="val -43386"/>
              <a:gd name="adj2" fmla="val 78226"/>
              <a:gd name="adj3" fmla="val 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i="1" dirty="0">
                <a:sym typeface="Comfortaa"/>
              </a:rPr>
              <a:t>Make an appointment to speak with an academic advisorm counsellor or career pathways coordinator.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85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/>
        </p:nvSpPr>
        <p:spPr>
          <a:xfrm>
            <a:off x="1025550" y="2475550"/>
            <a:ext cx="7513437" cy="25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300"/>
            </a:pPr>
            <a:r>
              <a:rPr lang="en" sz="2000" i="1" dirty="0"/>
              <a:t>Dogwood Diploma Criteria Set by Ministry of Education</a:t>
            </a:r>
            <a:endParaRPr lang="en-US" sz="2000" i="1" dirty="0"/>
          </a:p>
          <a:p>
            <a:pPr>
              <a:buSzPts val="2300"/>
            </a:pPr>
            <a:r>
              <a:rPr lang="en" sz="2000" b="1" dirty="0"/>
              <a:t>80 credits from grades 10, 11 &amp; 12 including</a:t>
            </a:r>
            <a:endParaRPr sz="2000" b="1" dirty="0" err="1"/>
          </a:p>
          <a:p>
            <a:pPr marL="742950" lvl="1" indent="-317500" algn="l" rtl="0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000" dirty="0"/>
              <a:t>16 credits @ Gr. 12 level plus...</a:t>
            </a:r>
            <a:endParaRPr sz="2000" dirty="0"/>
          </a:p>
          <a:p>
            <a:pPr marL="742950" lvl="1" indent="-317500">
              <a:buSzPts val="2300"/>
              <a:buChar char="○"/>
            </a:pPr>
            <a:r>
              <a:rPr lang="en" sz="2000" dirty="0"/>
              <a:t>Career Life Connections Course</a:t>
            </a:r>
          </a:p>
          <a:p>
            <a:pPr marL="742950" lvl="1" indent="-317500">
              <a:buSzPts val="2300"/>
              <a:buChar char="○"/>
            </a:pPr>
            <a:r>
              <a:rPr lang="en" sz="2000" dirty="0"/>
              <a:t>One Arts or Applied Skills Course taken in grades 10-12</a:t>
            </a:r>
          </a:p>
          <a:p>
            <a:pPr marL="742950" lvl="1" indent="-317500">
              <a:buSzPts val="2300"/>
              <a:buChar char="○"/>
            </a:pPr>
            <a:r>
              <a:rPr lang="en" sz="2000" dirty="0"/>
              <a:t>Grade 10 Numeracy &amp; Literacy Assessments plus Grade 12 Graduation Literacy Assessment</a:t>
            </a:r>
            <a:endParaRPr lang="en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BBB2FCB-A94D-4421-89E2-8CF1806F9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967" y="238484"/>
            <a:ext cx="2358067" cy="15718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B4002-840E-4ECC-837E-9E0816F01648}"/>
              </a:ext>
            </a:extLst>
          </p:cNvPr>
          <p:cNvSpPr txBox="1"/>
          <p:nvPr/>
        </p:nvSpPr>
        <p:spPr>
          <a:xfrm>
            <a:off x="-260946" y="1814781"/>
            <a:ext cx="966589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Graduation Requirements</a:t>
            </a:r>
            <a:endParaRPr lang="en-US" sz="4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358C0-8837-4E89-9279-5CE9D51E3E98}"/>
              </a:ext>
            </a:extLst>
          </p:cNvPr>
          <p:cNvSpPr txBox="1"/>
          <p:nvPr/>
        </p:nvSpPr>
        <p:spPr>
          <a:xfrm>
            <a:off x="698740" y="1976528"/>
            <a:ext cx="8296453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/>
              <a:t>DUAL CREDIT TRADES</a:t>
            </a:r>
          </a:p>
          <a:p>
            <a:pPr marL="342900" indent="-342900">
              <a:buFont typeface="Wingdings"/>
              <a:buChar char="Ø"/>
            </a:pPr>
            <a:r>
              <a:rPr lang="en-US" dirty="0"/>
              <a:t>Students have the opportunity to earn dual credits with VIU through several different trade programs. These include: Carpentry and Automotive.</a:t>
            </a:r>
          </a:p>
          <a:p>
            <a:endParaRPr lang="en-US" sz="1800" dirty="0"/>
          </a:p>
          <a:p>
            <a:pPr>
              <a:spcAft>
                <a:spcPts val="1200"/>
              </a:spcAft>
            </a:pPr>
            <a:r>
              <a:rPr lang="en-US" sz="2000" b="1" dirty="0"/>
              <a:t>DUAL CREDIT ACADEMIC COURSES</a:t>
            </a:r>
          </a:p>
          <a:p>
            <a:pPr marL="342900" indent="-342900">
              <a:buFont typeface="Wingdings"/>
              <a:buChar char="Ø"/>
            </a:pPr>
            <a:r>
              <a:rPr lang="en-US" dirty="0"/>
              <a:t>Brooks Secondary partners with our local VIU campus to allow high school students to take a university course for credit for free, while in Grade 12.</a:t>
            </a:r>
          </a:p>
          <a:p>
            <a:pPr marL="342900" indent="-342900">
              <a:buFont typeface="Wingdings"/>
              <a:buChar char="Ø"/>
            </a:pPr>
            <a:r>
              <a:rPr lang="en-US" dirty="0"/>
              <a:t>Please visit the counselling suite for brochures, more information and application packages.</a:t>
            </a:r>
          </a:p>
          <a:p>
            <a:pPr marL="342900" indent="-342900">
              <a:buFont typeface="Wingdings"/>
              <a:buChar char="Ø"/>
            </a:pPr>
            <a:r>
              <a:rPr lang="en-US" dirty="0"/>
              <a:t>Talk to a Career Pathways Coordinator for more information.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40052-8BE2-4BB1-B384-6C4BA5C1C075}"/>
              </a:ext>
            </a:extLst>
          </p:cNvPr>
          <p:cNvSpPr txBox="1"/>
          <p:nvPr/>
        </p:nvSpPr>
        <p:spPr>
          <a:xfrm>
            <a:off x="94893" y="1103102"/>
            <a:ext cx="895421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rgbClr val="1C4587"/>
                </a:solidFill>
                <a:latin typeface="Montserrat"/>
              </a:rPr>
              <a:t>Academic &amp; Trades Programs</a:t>
            </a:r>
            <a:endParaRPr lang="en-US" sz="4000" dirty="0"/>
          </a:p>
        </p:txBody>
      </p:sp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ADC579-1D4C-4E6F-8154-DCD22458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81" y="95071"/>
            <a:ext cx="1410240" cy="106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9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24575" y="2048195"/>
            <a:ext cx="1094700" cy="164403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1752588" y="1214813"/>
            <a:ext cx="5638800" cy="9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" sz="5400" b="1" i="1" u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Life After </a:t>
            </a:r>
            <a:r>
              <a:rPr lang="en" sz="4800" b="1" i="1" u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Brooks</a:t>
            </a:r>
            <a:endParaRPr i="1">
              <a:solidFill>
                <a:srgbClr val="434343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4638" y="309188"/>
            <a:ext cx="1094700" cy="1094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169775" y="1309575"/>
            <a:ext cx="1275912" cy="73267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Trades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1664075" y="214426"/>
            <a:ext cx="1847232" cy="92221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University </a:t>
            </a:r>
            <a:r>
              <a:rPr lang="en" sz="11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College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5921901" y="301061"/>
            <a:ext cx="1449360" cy="827496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Work</a:t>
            </a:r>
            <a:endParaRPr>
              <a:solidFill>
                <a:srgbClr val="666666"/>
              </a:solidFill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7666350" y="1309575"/>
            <a:ext cx="1275912" cy="732672"/>
          </a:xfrm>
          <a:prstGeom prst="cloud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Travel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7200" y="2731491"/>
            <a:ext cx="1722444" cy="130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5946" y="3326937"/>
            <a:ext cx="2204371" cy="146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9862" y="2645975"/>
            <a:ext cx="2176898" cy="12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4356" y="3416394"/>
            <a:ext cx="1722444" cy="12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/>
          <p:nvPr/>
        </p:nvSpPr>
        <p:spPr>
          <a:xfrm>
            <a:off x="6032532" y="608069"/>
            <a:ext cx="2147450" cy="1071906"/>
          </a:xfrm>
          <a:prstGeom prst="wedgeRoundRectCallout">
            <a:avLst>
              <a:gd name="adj1" fmla="val -43386"/>
              <a:gd name="adj2" fmla="val 78226"/>
              <a:gd name="adj3" fmla="val 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i="1" dirty="0">
                <a:latin typeface="Comfortaa"/>
                <a:ea typeface="Comfortaa"/>
                <a:cs typeface="Comfortaa"/>
                <a:sym typeface="Comfortaa"/>
              </a:rPr>
              <a:t>Counsellor Tip:</a:t>
            </a:r>
            <a:endParaRPr sz="1600" b="1" i="1" dirty="0"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Start saving some money for the future</a:t>
            </a:r>
            <a:endParaRPr sz="1600" dirty="0"/>
          </a:p>
        </p:txBody>
      </p:sp>
      <p:sp>
        <p:nvSpPr>
          <p:cNvPr id="96" name="Google Shape;96;p17"/>
          <p:cNvSpPr txBox="1"/>
          <p:nvPr/>
        </p:nvSpPr>
        <p:spPr>
          <a:xfrm>
            <a:off x="358300" y="270725"/>
            <a:ext cx="33282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Find a Job</a:t>
            </a:r>
            <a:endParaRPr sz="40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399900" y="1170425"/>
            <a:ext cx="43632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Exploring different work environments and learning to support yourself are a big part of planning for your future</a:t>
            </a:r>
            <a:endParaRPr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/>
        </p:nvSpPr>
        <p:spPr>
          <a:xfrm>
            <a:off x="1146226" y="602977"/>
            <a:ext cx="4984149" cy="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Explore local work opportunities at...</a:t>
            </a:r>
            <a:endParaRPr sz="18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67375" y="605125"/>
            <a:ext cx="2655475" cy="26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/>
        </p:nvSpPr>
        <p:spPr>
          <a:xfrm>
            <a:off x="5294638" y="4213250"/>
            <a:ext cx="12024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" name="Google Shape;106;p18"/>
          <p:cNvGrpSpPr/>
          <p:nvPr/>
        </p:nvGrpSpPr>
        <p:grpSpPr>
          <a:xfrm>
            <a:off x="1448121" y="1220284"/>
            <a:ext cx="4380370" cy="3285203"/>
            <a:chOff x="2116684" y="928042"/>
            <a:chExt cx="4380370" cy="3285203"/>
          </a:xfrm>
        </p:grpSpPr>
        <p:grpSp>
          <p:nvGrpSpPr>
            <p:cNvPr id="107" name="Google Shape;107;p18"/>
            <p:cNvGrpSpPr/>
            <p:nvPr/>
          </p:nvGrpSpPr>
          <p:grpSpPr>
            <a:xfrm>
              <a:off x="2116684" y="928042"/>
              <a:ext cx="4380370" cy="3285203"/>
              <a:chOff x="3456625" y="446925"/>
              <a:chExt cx="4372500" cy="3279300"/>
            </a:xfrm>
          </p:grpSpPr>
          <p:pic>
            <p:nvPicPr>
              <p:cNvPr id="108" name="Google Shape;108;p1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456625" y="446925"/>
                <a:ext cx="4372500" cy="3279300"/>
              </a:xfrm>
              <a:prstGeom prst="roundRect">
                <a:avLst>
                  <a:gd name="adj" fmla="val 16667"/>
                </a:avLst>
              </a:prstGeom>
              <a:noFill/>
              <a:ln w="28575">
                <a:solidFill>
                  <a:schemeClr val="bg1"/>
                </a:solidFill>
              </a:ln>
            </p:spPr>
          </p:pic>
          <p:pic>
            <p:nvPicPr>
              <p:cNvPr id="109" name="Google Shape;109;p18"/>
              <p:cNvPicPr preferRelativeResize="0"/>
              <p:nvPr/>
            </p:nvPicPr>
            <p:blipFill rotWithShape="1">
              <a:blip r:embed="rId6">
                <a:alphaModFix/>
              </a:blip>
              <a:srcRect l="4077" t="18352" r="3662" b="16475"/>
              <a:stretch/>
            </p:blipFill>
            <p:spPr>
              <a:xfrm>
                <a:off x="4374774" y="2858386"/>
                <a:ext cx="428300" cy="302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0" name="Google Shape;110;p18"/>
            <p:cNvSpPr txBox="1"/>
            <p:nvPr/>
          </p:nvSpPr>
          <p:spPr>
            <a:xfrm>
              <a:off x="4260075" y="3441775"/>
              <a:ext cx="1918800" cy="634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50" dirty="0">
                  <a:solidFill>
                    <a:srgbClr val="222222"/>
                  </a:solidFill>
                  <a:highlight>
                    <a:srgbClr val="C0C0C0"/>
                  </a:highlight>
                </a:rPr>
                <a:t>4511 Marine Ave</a:t>
              </a:r>
              <a:endParaRPr lang="en-US" sz="1650" dirty="0">
                <a:solidFill>
                  <a:srgbClr val="222222"/>
                </a:solidFill>
                <a:highlight>
                  <a:srgbClr val="C0C0C0"/>
                </a:highlight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050" dirty="0">
                  <a:solidFill>
                    <a:srgbClr val="660099"/>
                  </a:solidFill>
                  <a:highlight>
                    <a:srgbClr val="C0C0C0"/>
                  </a:highlight>
                  <a:uFill>
                    <a:noFill/>
                  </a:uFill>
                  <a:hlinkClick r:id="rId7"/>
                </a:rPr>
                <a:t>(604) 485-7958</a:t>
              </a:r>
              <a:endParaRPr dirty="0">
                <a:solidFill>
                  <a:schemeClr val="dk1"/>
                </a:solidFill>
                <a:highlight>
                  <a:srgbClr val="C0C0C0"/>
                </a:highlight>
              </a:endParaRPr>
            </a:p>
            <a:p>
              <a:endParaRPr>
                <a:highlight>
                  <a:srgbClr val="C0C0C0"/>
                </a:highlight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219" y="267100"/>
            <a:ext cx="2683200" cy="1787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9833" y="2292450"/>
            <a:ext cx="3395325" cy="256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9"/>
          <p:cNvSpPr/>
          <p:nvPr/>
        </p:nvSpPr>
        <p:spPr>
          <a:xfrm>
            <a:off x="6904475" y="1425200"/>
            <a:ext cx="1885200" cy="2173800"/>
          </a:xfrm>
          <a:prstGeom prst="wedgeRoundRectCallout">
            <a:avLst>
              <a:gd name="adj1" fmla="val -69922"/>
              <a:gd name="adj2" fmla="val 71970"/>
              <a:gd name="adj3" fmla="val 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 i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Counsellor Tip:</a:t>
            </a:r>
            <a:endParaRPr sz="1500" b="1" i="1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Parents, talk to your child about their travel plans. Make a list of potential risks associated with travel and develop a safety plan together.</a:t>
            </a:r>
            <a:endParaRPr dirty="0"/>
          </a:p>
        </p:txBody>
      </p:sp>
      <p:sp>
        <p:nvSpPr>
          <p:cNvPr id="119" name="Google Shape;119;p19"/>
          <p:cNvSpPr txBox="1"/>
          <p:nvPr/>
        </p:nvSpPr>
        <p:spPr>
          <a:xfrm>
            <a:off x="3296350" y="366275"/>
            <a:ext cx="332820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Going Travelling?</a:t>
            </a:r>
            <a:endParaRPr sz="4000" b="1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857" y="2461466"/>
            <a:ext cx="4129400" cy="1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02201">
            <a:off x="4401076" y="2266322"/>
            <a:ext cx="3940225" cy="222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0"/>
          <p:cNvSpPr txBox="1"/>
          <p:nvPr/>
        </p:nvSpPr>
        <p:spPr>
          <a:xfrm>
            <a:off x="170121" y="324640"/>
            <a:ext cx="8576930" cy="9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4000" b="1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Planning for College, University </a:t>
            </a:r>
            <a:endParaRPr lang="en-US" sz="4000" b="1" dirty="0">
              <a:solidFill>
                <a:srgbClr val="1C4587"/>
              </a:solidFill>
              <a:latin typeface="Montserrat"/>
              <a:ea typeface="Montserrat"/>
              <a:cs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dirty="0">
                <a:solidFill>
                  <a:srgbClr val="1C4587"/>
                </a:solidFill>
                <a:latin typeface="Montserrat"/>
                <a:ea typeface="Montserrat"/>
                <a:cs typeface="Montserrat"/>
                <a:sym typeface="Montserrat"/>
              </a:rPr>
              <a:t>&amp; other Post-Secondary Options</a:t>
            </a:r>
            <a:endParaRPr sz="2600" b="1" dirty="0">
              <a:solidFill>
                <a:srgbClr val="1C45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E6AF20C9BDFB48BE98652D1F3124D4" ma:contentTypeVersion="1" ma:contentTypeDescription="Create a new document." ma:contentTypeScope="" ma:versionID="d0c869498bb62459de5ca9b79c0b182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67CCB9-0CE0-4B72-ACC9-C39B5831CC1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5C127D-1198-4C5C-8A9F-D76793742281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d1fd3b84-3e95-44cc-b9dc-23f717edca13"/>
    <ds:schemaRef ds:uri="http://schemas.microsoft.com/office/infopath/2007/PartnerControls"/>
    <ds:schemaRef ds:uri="http://schemas.microsoft.com/office/2006/documentManagement/types"/>
    <ds:schemaRef ds:uri="9f4b8937-f9f1-4d11-9cb1-c082899f0870"/>
    <ds:schemaRef ds:uri="http://www.w3.org/XML/1998/namespace"/>
    <ds:schemaRef ds:uri="http://purl.org/dc/elements/1.1/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EC35A6E-BC09-4BBF-8750-8CB0BECF21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1218</Words>
  <Application>Microsoft Office PowerPoint</Application>
  <PresentationFormat>On-screen Show (16:9)</PresentationFormat>
  <Paragraphs>188</Paragraphs>
  <Slides>27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Montserrat</vt:lpstr>
      <vt:lpstr>Arial Rounded MT Bold</vt:lpstr>
      <vt:lpstr>Wingdings</vt:lpstr>
      <vt:lpstr>EB Garamond</vt:lpstr>
      <vt:lpstr>Federo</vt:lpstr>
      <vt:lpstr>Wingdings,Sans-Serif</vt:lpstr>
      <vt:lpstr>Arial</vt:lpstr>
      <vt:lpstr>Comfortaa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Tanya Larkin</dc:creator>
  <cp:lastModifiedBy>Pam Ellis</cp:lastModifiedBy>
  <cp:revision>2600</cp:revision>
  <dcterms:modified xsi:type="dcterms:W3CDTF">2025-10-07T19:23:32Z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0x0101003FE6AF20C9BDFB48BE98652D1F3124D4</vt:lpwstr>
  </property>
</Properties>
</file>