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0" r:id="rId1"/>
  </p:sldMasterIdLst>
  <p:notesMasterIdLst>
    <p:notesMasterId r:id="rId26"/>
  </p:notesMasterIdLst>
  <p:handoutMasterIdLst>
    <p:handoutMasterId r:id="rId27"/>
  </p:handoutMasterIdLst>
  <p:sldIdLst>
    <p:sldId id="256" r:id="rId2"/>
    <p:sldId id="325" r:id="rId3"/>
    <p:sldId id="295" r:id="rId4"/>
    <p:sldId id="321" r:id="rId5"/>
    <p:sldId id="293" r:id="rId6"/>
    <p:sldId id="336" r:id="rId7"/>
    <p:sldId id="338" r:id="rId8"/>
    <p:sldId id="332" r:id="rId9"/>
    <p:sldId id="323" r:id="rId10"/>
    <p:sldId id="309" r:id="rId11"/>
    <p:sldId id="285" r:id="rId12"/>
    <p:sldId id="283" r:id="rId13"/>
    <p:sldId id="329" r:id="rId14"/>
    <p:sldId id="330" r:id="rId15"/>
    <p:sldId id="304" r:id="rId16"/>
    <p:sldId id="324" r:id="rId17"/>
    <p:sldId id="337" r:id="rId18"/>
    <p:sldId id="334" r:id="rId19"/>
    <p:sldId id="327" r:id="rId20"/>
    <p:sldId id="310" r:id="rId21"/>
    <p:sldId id="326" r:id="rId22"/>
    <p:sldId id="288" r:id="rId23"/>
    <p:sldId id="262" r:id="rId24"/>
    <p:sldId id="312"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7719"/>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79368A-009B-4206-B93C-1CBE4C53F826}" v="16" dt="2026-02-04T16:11:55.768"/>
    <p1510:client id="{FC502D85-3A4B-DDDB-F79B-DC2BD43E02C1}" v="158" dt="2026-02-06T04:46:10.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60"/>
  </p:normalViewPr>
  <p:slideViewPr>
    <p:cSldViewPr snapToGrid="0">
      <p:cViewPr varScale="1">
        <p:scale>
          <a:sx n="57" d="100"/>
          <a:sy n="57" d="100"/>
        </p:scale>
        <p:origin x="144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0CFE3-1E3A-4291-9E88-68EBDB72BC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A23B94-2493-4A13-BC6F-C39B793AA696}">
      <dgm:prSet/>
      <dgm:spPr/>
      <dgm:t>
        <a:bodyPr/>
        <a:lstStyle/>
        <a:p>
          <a:pPr>
            <a:lnSpc>
              <a:spcPct val="100000"/>
            </a:lnSpc>
          </a:pPr>
          <a:r>
            <a:rPr lang="en-US" dirty="0"/>
            <a:t>Course selection information sessions will take place </a:t>
          </a:r>
          <a:r>
            <a:rPr lang="en-US" b="1" dirty="0"/>
            <a:t>Feb 2</a:t>
          </a:r>
          <a:r>
            <a:rPr lang="en-US" b="1" baseline="30000" dirty="0"/>
            <a:t>rd</a:t>
          </a:r>
          <a:r>
            <a:rPr lang="en-US" b="1" dirty="0"/>
            <a:t> to Feb 10t</a:t>
          </a:r>
          <a:r>
            <a:rPr lang="en-US" b="1" baseline="30000" dirty="0"/>
            <a:t>h</a:t>
          </a:r>
          <a:r>
            <a:rPr lang="en-US" b="1" dirty="0"/>
            <a:t> </a:t>
          </a:r>
          <a:endParaRPr lang="en-US" dirty="0"/>
        </a:p>
      </dgm:t>
    </dgm:pt>
    <dgm:pt modelId="{F874C63B-A750-4BB1-8BF1-D379296F6D93}" type="parTrans" cxnId="{7090C2EF-8BAB-4BBE-9F14-BB57C82C7D58}">
      <dgm:prSet/>
      <dgm:spPr/>
      <dgm:t>
        <a:bodyPr/>
        <a:lstStyle/>
        <a:p>
          <a:endParaRPr lang="en-US"/>
        </a:p>
      </dgm:t>
    </dgm:pt>
    <dgm:pt modelId="{52B8C4C1-5CBF-46E8-BE2F-071B10452828}" type="sibTrans" cxnId="{7090C2EF-8BAB-4BBE-9F14-BB57C82C7D58}">
      <dgm:prSet/>
      <dgm:spPr/>
      <dgm:t>
        <a:bodyPr/>
        <a:lstStyle/>
        <a:p>
          <a:endParaRPr lang="en-US"/>
        </a:p>
      </dgm:t>
    </dgm:pt>
    <dgm:pt modelId="{6A18BEF5-03E2-4C7F-96BC-30AC576D1D90}">
      <dgm:prSet/>
      <dgm:spPr/>
      <dgm:t>
        <a:bodyPr/>
        <a:lstStyle/>
        <a:p>
          <a:pPr>
            <a:lnSpc>
              <a:spcPct val="100000"/>
            </a:lnSpc>
          </a:pPr>
          <a:r>
            <a:rPr lang="en-US" dirty="0"/>
            <a:t>Students will complete the course selection form in class, any missing students need to come to counselling suite ASAP to complete!</a:t>
          </a:r>
        </a:p>
      </dgm:t>
    </dgm:pt>
    <dgm:pt modelId="{22764893-6831-446B-A430-89A50A968103}" type="parTrans" cxnId="{F7F74BD4-6065-493B-A096-A8437145714B}">
      <dgm:prSet/>
      <dgm:spPr/>
      <dgm:t>
        <a:bodyPr/>
        <a:lstStyle/>
        <a:p>
          <a:endParaRPr lang="en-US"/>
        </a:p>
      </dgm:t>
    </dgm:pt>
    <dgm:pt modelId="{F2AF61EC-072D-42D7-A44F-9DE17BE742B5}" type="sibTrans" cxnId="{F7F74BD4-6065-493B-A096-A8437145714B}">
      <dgm:prSet/>
      <dgm:spPr/>
      <dgm:t>
        <a:bodyPr/>
        <a:lstStyle/>
        <a:p>
          <a:endParaRPr lang="en-US"/>
        </a:p>
      </dgm:t>
    </dgm:pt>
    <dgm:pt modelId="{C0BCBA28-673B-470E-9F32-D63527229F17}" type="pres">
      <dgm:prSet presAssocID="{2D10CFE3-1E3A-4291-9E88-68EBDB72BCEC}" presName="root" presStyleCnt="0">
        <dgm:presLayoutVars>
          <dgm:dir/>
          <dgm:resizeHandles val="exact"/>
        </dgm:presLayoutVars>
      </dgm:prSet>
      <dgm:spPr/>
    </dgm:pt>
    <dgm:pt modelId="{905BE877-52BC-45B7-B527-A644B9A5B030}" type="pres">
      <dgm:prSet presAssocID="{81A23B94-2493-4A13-BC6F-C39B793AA696}" presName="compNode" presStyleCnt="0"/>
      <dgm:spPr/>
    </dgm:pt>
    <dgm:pt modelId="{8CFA28CF-DD70-4D85-8C92-4092FE3C7B6B}" type="pres">
      <dgm:prSet presAssocID="{81A23B94-2493-4A13-BC6F-C39B793AA696}" presName="bgRect" presStyleLbl="bgShp" presStyleIdx="0" presStyleCnt="2"/>
      <dgm:spPr/>
    </dgm:pt>
    <dgm:pt modelId="{48646461-0B5E-44C9-AF8C-32957522A15E}" type="pres">
      <dgm:prSet presAssocID="{81A23B94-2493-4A13-BC6F-C39B793AA6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A3A65A2F-DEF9-43A4-A4B2-CEE477406979}" type="pres">
      <dgm:prSet presAssocID="{81A23B94-2493-4A13-BC6F-C39B793AA696}" presName="spaceRect" presStyleCnt="0"/>
      <dgm:spPr/>
    </dgm:pt>
    <dgm:pt modelId="{D9401F77-2645-446A-B943-DD5BD203346C}" type="pres">
      <dgm:prSet presAssocID="{81A23B94-2493-4A13-BC6F-C39B793AA696}" presName="parTx" presStyleLbl="revTx" presStyleIdx="0" presStyleCnt="2">
        <dgm:presLayoutVars>
          <dgm:chMax val="0"/>
          <dgm:chPref val="0"/>
        </dgm:presLayoutVars>
      </dgm:prSet>
      <dgm:spPr/>
    </dgm:pt>
    <dgm:pt modelId="{98A7F749-A3B2-4CB8-9EC5-028C1C00CE02}" type="pres">
      <dgm:prSet presAssocID="{52B8C4C1-5CBF-46E8-BE2F-071B10452828}" presName="sibTrans" presStyleCnt="0"/>
      <dgm:spPr/>
    </dgm:pt>
    <dgm:pt modelId="{A053482E-5991-4402-8C84-1D81E3255E41}" type="pres">
      <dgm:prSet presAssocID="{6A18BEF5-03E2-4C7F-96BC-30AC576D1D90}" presName="compNode" presStyleCnt="0"/>
      <dgm:spPr/>
    </dgm:pt>
    <dgm:pt modelId="{30FD5C4C-2389-4CEF-B206-0616965E772F}" type="pres">
      <dgm:prSet presAssocID="{6A18BEF5-03E2-4C7F-96BC-30AC576D1D90}" presName="bgRect" presStyleLbl="bgShp" presStyleIdx="1" presStyleCnt="2"/>
      <dgm:spPr/>
    </dgm:pt>
    <dgm:pt modelId="{16B3BF21-2270-4DC3-9C00-5B75BEA441FD}" type="pres">
      <dgm:prSet presAssocID="{6A18BEF5-03E2-4C7F-96BC-30AC576D1D9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D530935-631E-41AB-987A-BAEFB0E5BFF6}" type="pres">
      <dgm:prSet presAssocID="{6A18BEF5-03E2-4C7F-96BC-30AC576D1D90}" presName="spaceRect" presStyleCnt="0"/>
      <dgm:spPr/>
    </dgm:pt>
    <dgm:pt modelId="{B02B76D5-FFD4-4228-BF8F-C2F417620CE4}" type="pres">
      <dgm:prSet presAssocID="{6A18BEF5-03E2-4C7F-96BC-30AC576D1D90}" presName="parTx" presStyleLbl="revTx" presStyleIdx="1" presStyleCnt="2">
        <dgm:presLayoutVars>
          <dgm:chMax val="0"/>
          <dgm:chPref val="0"/>
        </dgm:presLayoutVars>
      </dgm:prSet>
      <dgm:spPr/>
    </dgm:pt>
  </dgm:ptLst>
  <dgm:cxnLst>
    <dgm:cxn modelId="{BB01C462-A767-4D6B-ACB9-B25447FC2907}" type="presOf" srcId="{81A23B94-2493-4A13-BC6F-C39B793AA696}" destId="{D9401F77-2645-446A-B943-DD5BD203346C}" srcOrd="0" destOrd="0" presId="urn:microsoft.com/office/officeart/2018/2/layout/IconVerticalSolidList"/>
    <dgm:cxn modelId="{CBE3B875-41A1-4DB9-813D-9F8100707775}" type="presOf" srcId="{6A18BEF5-03E2-4C7F-96BC-30AC576D1D90}" destId="{B02B76D5-FFD4-4228-BF8F-C2F417620CE4}" srcOrd="0" destOrd="0" presId="urn:microsoft.com/office/officeart/2018/2/layout/IconVerticalSolidList"/>
    <dgm:cxn modelId="{F7F74BD4-6065-493B-A096-A8437145714B}" srcId="{2D10CFE3-1E3A-4291-9E88-68EBDB72BCEC}" destId="{6A18BEF5-03E2-4C7F-96BC-30AC576D1D90}" srcOrd="1" destOrd="0" parTransId="{22764893-6831-446B-A430-89A50A968103}" sibTransId="{F2AF61EC-072D-42D7-A44F-9DE17BE742B5}"/>
    <dgm:cxn modelId="{05B402EF-13B3-4D1E-BB63-EB8C511D553F}" type="presOf" srcId="{2D10CFE3-1E3A-4291-9E88-68EBDB72BCEC}" destId="{C0BCBA28-673B-470E-9F32-D63527229F17}" srcOrd="0" destOrd="0" presId="urn:microsoft.com/office/officeart/2018/2/layout/IconVerticalSolidList"/>
    <dgm:cxn modelId="{7090C2EF-8BAB-4BBE-9F14-BB57C82C7D58}" srcId="{2D10CFE3-1E3A-4291-9E88-68EBDB72BCEC}" destId="{81A23B94-2493-4A13-BC6F-C39B793AA696}" srcOrd="0" destOrd="0" parTransId="{F874C63B-A750-4BB1-8BF1-D379296F6D93}" sibTransId="{52B8C4C1-5CBF-46E8-BE2F-071B10452828}"/>
    <dgm:cxn modelId="{F1256CBD-CB3B-4C51-BE54-3F72364AEDBF}" type="presParOf" srcId="{C0BCBA28-673B-470E-9F32-D63527229F17}" destId="{905BE877-52BC-45B7-B527-A644B9A5B030}" srcOrd="0" destOrd="0" presId="urn:microsoft.com/office/officeart/2018/2/layout/IconVerticalSolidList"/>
    <dgm:cxn modelId="{A2348A22-608A-48DB-9C5A-D41DA95DE89C}" type="presParOf" srcId="{905BE877-52BC-45B7-B527-A644B9A5B030}" destId="{8CFA28CF-DD70-4D85-8C92-4092FE3C7B6B}" srcOrd="0" destOrd="0" presId="urn:microsoft.com/office/officeart/2018/2/layout/IconVerticalSolidList"/>
    <dgm:cxn modelId="{45412FAD-E9E4-44DC-AAF5-03CBCA3BFCA6}" type="presParOf" srcId="{905BE877-52BC-45B7-B527-A644B9A5B030}" destId="{48646461-0B5E-44C9-AF8C-32957522A15E}" srcOrd="1" destOrd="0" presId="urn:microsoft.com/office/officeart/2018/2/layout/IconVerticalSolidList"/>
    <dgm:cxn modelId="{DD40466E-82F4-4A35-8710-124B3D0E5DC8}" type="presParOf" srcId="{905BE877-52BC-45B7-B527-A644B9A5B030}" destId="{A3A65A2F-DEF9-43A4-A4B2-CEE477406979}" srcOrd="2" destOrd="0" presId="urn:microsoft.com/office/officeart/2018/2/layout/IconVerticalSolidList"/>
    <dgm:cxn modelId="{AB3A1F76-374B-4FDF-B11B-8D60078F3AF1}" type="presParOf" srcId="{905BE877-52BC-45B7-B527-A644B9A5B030}" destId="{D9401F77-2645-446A-B943-DD5BD203346C}" srcOrd="3" destOrd="0" presId="urn:microsoft.com/office/officeart/2018/2/layout/IconVerticalSolidList"/>
    <dgm:cxn modelId="{D7B0EFA5-BCF5-4B28-A388-2B4AE5B3D07B}" type="presParOf" srcId="{C0BCBA28-673B-470E-9F32-D63527229F17}" destId="{98A7F749-A3B2-4CB8-9EC5-028C1C00CE02}" srcOrd="1" destOrd="0" presId="urn:microsoft.com/office/officeart/2018/2/layout/IconVerticalSolidList"/>
    <dgm:cxn modelId="{7861747D-729D-4FDF-BB88-1A1A608E476D}" type="presParOf" srcId="{C0BCBA28-673B-470E-9F32-D63527229F17}" destId="{A053482E-5991-4402-8C84-1D81E3255E41}" srcOrd="2" destOrd="0" presId="urn:microsoft.com/office/officeart/2018/2/layout/IconVerticalSolidList"/>
    <dgm:cxn modelId="{9FBA19AC-A8E2-465B-916E-BDE41EAFB599}" type="presParOf" srcId="{A053482E-5991-4402-8C84-1D81E3255E41}" destId="{30FD5C4C-2389-4CEF-B206-0616965E772F}" srcOrd="0" destOrd="0" presId="urn:microsoft.com/office/officeart/2018/2/layout/IconVerticalSolidList"/>
    <dgm:cxn modelId="{CA96AD73-BAC4-4377-9925-9C61A668992B}" type="presParOf" srcId="{A053482E-5991-4402-8C84-1D81E3255E41}" destId="{16B3BF21-2270-4DC3-9C00-5B75BEA441FD}" srcOrd="1" destOrd="0" presId="urn:microsoft.com/office/officeart/2018/2/layout/IconVerticalSolidList"/>
    <dgm:cxn modelId="{90150812-3F95-4DE5-9ADC-E4079D9587C3}" type="presParOf" srcId="{A053482E-5991-4402-8C84-1D81E3255E41}" destId="{7D530935-631E-41AB-987A-BAEFB0E5BFF6}" srcOrd="2" destOrd="0" presId="urn:microsoft.com/office/officeart/2018/2/layout/IconVerticalSolidList"/>
    <dgm:cxn modelId="{EFACFADD-3066-4218-9C56-60E2FC3D8C84}" type="presParOf" srcId="{A053482E-5991-4402-8C84-1D81E3255E41}" destId="{B02B76D5-FFD4-4228-BF8F-C2F417620C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7E4B84-6EF2-4AE6-8167-1F625F8ED4F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C4D614BC-B43A-4D04-8D8A-EDAB93A0BCBA}">
      <dgm:prSet/>
      <dgm:spPr/>
      <dgm:t>
        <a:bodyPr/>
        <a:lstStyle/>
        <a:p>
          <a:endParaRPr lang="en-US" dirty="0"/>
        </a:p>
      </dgm:t>
    </dgm:pt>
    <dgm:pt modelId="{CF180146-CC1A-4AEF-8635-4BB86D1FBD7B}" type="parTrans" cxnId="{424B8F35-C852-4CEB-BAD2-3A9A2F15C179}">
      <dgm:prSet/>
      <dgm:spPr/>
      <dgm:t>
        <a:bodyPr/>
        <a:lstStyle/>
        <a:p>
          <a:endParaRPr lang="en-US"/>
        </a:p>
      </dgm:t>
    </dgm:pt>
    <dgm:pt modelId="{CC882A5C-86C3-411B-9C83-67341C8F3B13}" type="sibTrans" cxnId="{424B8F35-C852-4CEB-BAD2-3A9A2F15C179}">
      <dgm:prSet/>
      <dgm:spPr/>
      <dgm:t>
        <a:bodyPr/>
        <a:lstStyle/>
        <a:p>
          <a:endParaRPr lang="en-US"/>
        </a:p>
      </dgm:t>
    </dgm:pt>
    <dgm:pt modelId="{A4D9B7EF-78B6-4157-81F4-CE06AC86D959}">
      <dgm:prSet/>
      <dgm:spPr/>
      <dgm:t>
        <a:bodyPr/>
        <a:lstStyle/>
        <a:p>
          <a:r>
            <a:rPr lang="en-US"/>
            <a:t>Not all courses in the </a:t>
          </a:r>
          <a:r>
            <a:rPr lang="en-US" i="1"/>
            <a:t>Course Selection Handbook</a:t>
          </a:r>
          <a:r>
            <a:rPr lang="en-US"/>
            <a:t> will be offered. Insufficient enrolment will result in courses being cancelled. </a:t>
          </a:r>
        </a:p>
        <a:p>
          <a:r>
            <a:rPr lang="en-US" b="1"/>
            <a:t>Pick alternates!</a:t>
          </a:r>
          <a:endParaRPr lang="en-US" dirty="0"/>
        </a:p>
      </dgm:t>
    </dgm:pt>
    <dgm:pt modelId="{1A9C3028-1AE8-4C6C-9CB4-92231E45F4B1}" type="sibTrans" cxnId="{121CD649-FF23-4BA9-94C9-EDC7D6F66C0C}">
      <dgm:prSet/>
      <dgm:spPr/>
      <dgm:t>
        <a:bodyPr/>
        <a:lstStyle/>
        <a:p>
          <a:endParaRPr lang="en-US"/>
        </a:p>
      </dgm:t>
    </dgm:pt>
    <dgm:pt modelId="{EF4035EB-E5B3-4C5D-8A1F-48C081707171}" type="parTrans" cxnId="{121CD649-FF23-4BA9-94C9-EDC7D6F66C0C}">
      <dgm:prSet/>
      <dgm:spPr/>
      <dgm:t>
        <a:bodyPr/>
        <a:lstStyle/>
        <a:p>
          <a:endParaRPr lang="en-US"/>
        </a:p>
      </dgm:t>
    </dgm:pt>
    <dgm:pt modelId="{6A91026F-A8F5-4319-842C-66925F0BABEF}" type="pres">
      <dgm:prSet presAssocID="{2D7E4B84-6EF2-4AE6-8167-1F625F8ED4F2}" presName="linear" presStyleCnt="0">
        <dgm:presLayoutVars>
          <dgm:animLvl val="lvl"/>
          <dgm:resizeHandles val="exact"/>
        </dgm:presLayoutVars>
      </dgm:prSet>
      <dgm:spPr/>
    </dgm:pt>
    <dgm:pt modelId="{AD4FE69D-858A-457C-A87E-B86EBB7814EA}" type="pres">
      <dgm:prSet presAssocID="{A4D9B7EF-78B6-4157-81F4-CE06AC86D959}" presName="parentText" presStyleLbl="node1" presStyleIdx="0" presStyleCnt="1" custLinFactNeighborX="32244" custLinFactNeighborY="-35596">
        <dgm:presLayoutVars>
          <dgm:chMax val="0"/>
          <dgm:bulletEnabled val="1"/>
        </dgm:presLayoutVars>
      </dgm:prSet>
      <dgm:spPr/>
    </dgm:pt>
    <dgm:pt modelId="{4DB521B6-704C-4C6F-B9EC-4D10FE54BE39}" type="pres">
      <dgm:prSet presAssocID="{A4D9B7EF-78B6-4157-81F4-CE06AC86D959}" presName="childText" presStyleLbl="revTx" presStyleIdx="0" presStyleCnt="1">
        <dgm:presLayoutVars>
          <dgm:bulletEnabled val="1"/>
        </dgm:presLayoutVars>
      </dgm:prSet>
      <dgm:spPr/>
    </dgm:pt>
  </dgm:ptLst>
  <dgm:cxnLst>
    <dgm:cxn modelId="{3F47460B-4003-40AC-8E4E-A8C29F51A16B}" type="presOf" srcId="{A4D9B7EF-78B6-4157-81F4-CE06AC86D959}" destId="{AD4FE69D-858A-457C-A87E-B86EBB7814EA}" srcOrd="0" destOrd="0" presId="urn:microsoft.com/office/officeart/2005/8/layout/vList2"/>
    <dgm:cxn modelId="{424B8F35-C852-4CEB-BAD2-3A9A2F15C179}" srcId="{A4D9B7EF-78B6-4157-81F4-CE06AC86D959}" destId="{C4D614BC-B43A-4D04-8D8A-EDAB93A0BCBA}" srcOrd="0" destOrd="0" parTransId="{CF180146-CC1A-4AEF-8635-4BB86D1FBD7B}" sibTransId="{CC882A5C-86C3-411B-9C83-67341C8F3B13}"/>
    <dgm:cxn modelId="{E7119947-CA96-448D-826E-162F094076C8}" type="presOf" srcId="{2D7E4B84-6EF2-4AE6-8167-1F625F8ED4F2}" destId="{6A91026F-A8F5-4319-842C-66925F0BABEF}" srcOrd="0" destOrd="0" presId="urn:microsoft.com/office/officeart/2005/8/layout/vList2"/>
    <dgm:cxn modelId="{121CD649-FF23-4BA9-94C9-EDC7D6F66C0C}" srcId="{2D7E4B84-6EF2-4AE6-8167-1F625F8ED4F2}" destId="{A4D9B7EF-78B6-4157-81F4-CE06AC86D959}" srcOrd="0" destOrd="0" parTransId="{EF4035EB-E5B3-4C5D-8A1F-48C081707171}" sibTransId="{1A9C3028-1AE8-4C6C-9CB4-92231E45F4B1}"/>
    <dgm:cxn modelId="{FD8C3775-819F-4620-A64A-9CAAB3D3C456}" type="presOf" srcId="{C4D614BC-B43A-4D04-8D8A-EDAB93A0BCBA}" destId="{4DB521B6-704C-4C6F-B9EC-4D10FE54BE39}" srcOrd="0" destOrd="0" presId="urn:microsoft.com/office/officeart/2005/8/layout/vList2"/>
    <dgm:cxn modelId="{1A7742B8-B570-4CB3-B815-C07D277D1DE8}" type="presParOf" srcId="{6A91026F-A8F5-4319-842C-66925F0BABEF}" destId="{AD4FE69D-858A-457C-A87E-B86EBB7814EA}" srcOrd="0" destOrd="0" presId="urn:microsoft.com/office/officeart/2005/8/layout/vList2"/>
    <dgm:cxn modelId="{35825CF5-E7F0-413C-95C7-6AD337D4EA72}" type="presParOf" srcId="{6A91026F-A8F5-4319-842C-66925F0BABEF}" destId="{4DB521B6-704C-4C6F-B9EC-4D10FE54BE3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AC4ECA-0BFD-48A8-94CF-DE7CD87833C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9F79BC7-CD79-4D06-B979-22837FE5F3B2}">
      <dgm:prSet custT="1"/>
      <dgm:spPr/>
      <dgm:t>
        <a:bodyPr/>
        <a:lstStyle/>
        <a:p>
          <a:pPr>
            <a:lnSpc>
              <a:spcPct val="100000"/>
            </a:lnSpc>
            <a:defRPr cap="all"/>
          </a:pPr>
          <a:r>
            <a:rPr lang="en-US" sz="2000" b="1" dirty="0">
              <a:solidFill>
                <a:schemeClr val="bg1"/>
              </a:solidFill>
            </a:rPr>
            <a:t>A full timetable is 8 courses per year. </a:t>
          </a:r>
          <a:r>
            <a:rPr lang="en-CA" sz="2000" b="1" dirty="0">
              <a:solidFill>
                <a:schemeClr val="bg1"/>
              </a:solidFill>
            </a:rPr>
            <a:t> </a:t>
          </a:r>
          <a:endParaRPr lang="en-US" sz="2000" b="1" dirty="0">
            <a:solidFill>
              <a:schemeClr val="bg1"/>
            </a:solidFill>
          </a:endParaRPr>
        </a:p>
      </dgm:t>
    </dgm:pt>
    <dgm:pt modelId="{1C5791A0-ACD2-4800-88A2-C3FD2F04D328}" type="parTrans" cxnId="{6BBBA6C9-F695-4B15-87E5-A39887B5F217}">
      <dgm:prSet/>
      <dgm:spPr/>
      <dgm:t>
        <a:bodyPr/>
        <a:lstStyle/>
        <a:p>
          <a:endParaRPr lang="en-US"/>
        </a:p>
      </dgm:t>
    </dgm:pt>
    <dgm:pt modelId="{DED24228-B5DD-486D-ABE4-CAE87684AFFC}" type="sibTrans" cxnId="{6BBBA6C9-F695-4B15-87E5-A39887B5F217}">
      <dgm:prSet/>
      <dgm:spPr/>
      <dgm:t>
        <a:bodyPr/>
        <a:lstStyle/>
        <a:p>
          <a:endParaRPr lang="en-US"/>
        </a:p>
      </dgm:t>
    </dgm:pt>
    <dgm:pt modelId="{C4BED19E-3184-4352-926C-B63179F71CD4}">
      <dgm:prSet custT="1"/>
      <dgm:spPr/>
      <dgm:t>
        <a:bodyPr/>
        <a:lstStyle/>
        <a:p>
          <a:pPr>
            <a:lnSpc>
              <a:spcPct val="100000"/>
            </a:lnSpc>
            <a:defRPr cap="all"/>
          </a:pPr>
          <a:r>
            <a:rPr lang="en-US" sz="1600" b="1" dirty="0">
              <a:solidFill>
                <a:schemeClr val="bg1"/>
              </a:solidFill>
            </a:rPr>
            <a:t>Students are encouraged to take a wide variety of courses and to challenge themselves…be open to new opportunities!</a:t>
          </a:r>
        </a:p>
      </dgm:t>
    </dgm:pt>
    <dgm:pt modelId="{9F54ACA7-0344-41EE-B676-CC99A16AAAD0}" type="parTrans" cxnId="{9497C900-C6E6-45AD-A310-5255E0DB3210}">
      <dgm:prSet/>
      <dgm:spPr/>
      <dgm:t>
        <a:bodyPr/>
        <a:lstStyle/>
        <a:p>
          <a:endParaRPr lang="en-US"/>
        </a:p>
      </dgm:t>
    </dgm:pt>
    <dgm:pt modelId="{5B6AB40C-C3E9-4134-9379-07274CE0DD97}" type="sibTrans" cxnId="{9497C900-C6E6-45AD-A310-5255E0DB3210}">
      <dgm:prSet/>
      <dgm:spPr/>
      <dgm:t>
        <a:bodyPr/>
        <a:lstStyle/>
        <a:p>
          <a:endParaRPr lang="en-US"/>
        </a:p>
      </dgm:t>
    </dgm:pt>
    <dgm:pt modelId="{60D036CD-51A6-4510-B09D-296D054F63C5}" type="pres">
      <dgm:prSet presAssocID="{68AC4ECA-0BFD-48A8-94CF-DE7CD87833CE}" presName="root" presStyleCnt="0">
        <dgm:presLayoutVars>
          <dgm:dir/>
          <dgm:resizeHandles val="exact"/>
        </dgm:presLayoutVars>
      </dgm:prSet>
      <dgm:spPr/>
    </dgm:pt>
    <dgm:pt modelId="{4A7CDB3C-6337-4279-86EC-865E915FEA69}" type="pres">
      <dgm:prSet presAssocID="{A9F79BC7-CD79-4D06-B979-22837FE5F3B2}" presName="compNode" presStyleCnt="0"/>
      <dgm:spPr/>
    </dgm:pt>
    <dgm:pt modelId="{4DBEFED9-8BEB-427D-A67F-CC503CB9CEB2}" type="pres">
      <dgm:prSet presAssocID="{A9F79BC7-CD79-4D06-B979-22837FE5F3B2}" presName="iconBgRect" presStyleLbl="bgShp" presStyleIdx="0" presStyleCnt="2"/>
      <dgm:spPr/>
    </dgm:pt>
    <dgm:pt modelId="{4947E1E6-52ED-4BCA-81F8-3FA6941BE887}" type="pres">
      <dgm:prSet presAssocID="{A9F79BC7-CD79-4D06-B979-22837FE5F3B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5103F395-9851-4BD8-BBA1-FEE07104CD30}" type="pres">
      <dgm:prSet presAssocID="{A9F79BC7-CD79-4D06-B979-22837FE5F3B2}" presName="spaceRect" presStyleCnt="0"/>
      <dgm:spPr/>
    </dgm:pt>
    <dgm:pt modelId="{BBCAEE6E-0EEB-4C09-94C2-D6D1E74F4A6E}" type="pres">
      <dgm:prSet presAssocID="{A9F79BC7-CD79-4D06-B979-22837FE5F3B2}" presName="textRect" presStyleLbl="revTx" presStyleIdx="0" presStyleCnt="2">
        <dgm:presLayoutVars>
          <dgm:chMax val="1"/>
          <dgm:chPref val="1"/>
        </dgm:presLayoutVars>
      </dgm:prSet>
      <dgm:spPr/>
    </dgm:pt>
    <dgm:pt modelId="{7878F946-2B97-4AE8-86A1-14D68FD7ADBC}" type="pres">
      <dgm:prSet presAssocID="{DED24228-B5DD-486D-ABE4-CAE87684AFFC}" presName="sibTrans" presStyleCnt="0"/>
      <dgm:spPr/>
    </dgm:pt>
    <dgm:pt modelId="{0FBF91DC-1018-49B8-B131-F80E67AFB960}" type="pres">
      <dgm:prSet presAssocID="{C4BED19E-3184-4352-926C-B63179F71CD4}" presName="compNode" presStyleCnt="0"/>
      <dgm:spPr/>
    </dgm:pt>
    <dgm:pt modelId="{249E67D2-AEA8-4CD9-BCE6-E57AA6A494C8}" type="pres">
      <dgm:prSet presAssocID="{C4BED19E-3184-4352-926C-B63179F71CD4}" presName="iconBgRect" presStyleLbl="bgShp" presStyleIdx="1" presStyleCnt="2"/>
      <dgm:spPr/>
    </dgm:pt>
    <dgm:pt modelId="{D7D75CF5-4827-4491-9673-9AED2A411634}" type="pres">
      <dgm:prSet presAssocID="{C4BED19E-3184-4352-926C-B63179F71C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69A6E4C2-459A-47C7-AB21-B143A7B36D9E}" type="pres">
      <dgm:prSet presAssocID="{C4BED19E-3184-4352-926C-B63179F71CD4}" presName="spaceRect" presStyleCnt="0"/>
      <dgm:spPr/>
    </dgm:pt>
    <dgm:pt modelId="{3334B8E8-34B1-4F11-BBEB-D587AB54E436}" type="pres">
      <dgm:prSet presAssocID="{C4BED19E-3184-4352-926C-B63179F71CD4}" presName="textRect" presStyleLbl="revTx" presStyleIdx="1" presStyleCnt="2">
        <dgm:presLayoutVars>
          <dgm:chMax val="1"/>
          <dgm:chPref val="1"/>
        </dgm:presLayoutVars>
      </dgm:prSet>
      <dgm:spPr/>
    </dgm:pt>
  </dgm:ptLst>
  <dgm:cxnLst>
    <dgm:cxn modelId="{9497C900-C6E6-45AD-A310-5255E0DB3210}" srcId="{68AC4ECA-0BFD-48A8-94CF-DE7CD87833CE}" destId="{C4BED19E-3184-4352-926C-B63179F71CD4}" srcOrd="1" destOrd="0" parTransId="{9F54ACA7-0344-41EE-B676-CC99A16AAAD0}" sibTransId="{5B6AB40C-C3E9-4134-9379-07274CE0DD97}"/>
    <dgm:cxn modelId="{73639A2C-DBEB-40A8-8ED9-52D7BC9BA214}" type="presOf" srcId="{68AC4ECA-0BFD-48A8-94CF-DE7CD87833CE}" destId="{60D036CD-51A6-4510-B09D-296D054F63C5}" srcOrd="0" destOrd="0" presId="urn:microsoft.com/office/officeart/2018/5/layout/IconCircleLabelList"/>
    <dgm:cxn modelId="{2077133C-72A5-4C56-B803-5A6B59404BB4}" type="presOf" srcId="{C4BED19E-3184-4352-926C-B63179F71CD4}" destId="{3334B8E8-34B1-4F11-BBEB-D587AB54E436}" srcOrd="0" destOrd="0" presId="urn:microsoft.com/office/officeart/2018/5/layout/IconCircleLabelList"/>
    <dgm:cxn modelId="{1D049372-3C4D-4EC6-BDE3-075E340D96D8}" type="presOf" srcId="{A9F79BC7-CD79-4D06-B979-22837FE5F3B2}" destId="{BBCAEE6E-0EEB-4C09-94C2-D6D1E74F4A6E}" srcOrd="0" destOrd="0" presId="urn:microsoft.com/office/officeart/2018/5/layout/IconCircleLabelList"/>
    <dgm:cxn modelId="{6BBBA6C9-F695-4B15-87E5-A39887B5F217}" srcId="{68AC4ECA-0BFD-48A8-94CF-DE7CD87833CE}" destId="{A9F79BC7-CD79-4D06-B979-22837FE5F3B2}" srcOrd="0" destOrd="0" parTransId="{1C5791A0-ACD2-4800-88A2-C3FD2F04D328}" sibTransId="{DED24228-B5DD-486D-ABE4-CAE87684AFFC}"/>
    <dgm:cxn modelId="{518DF560-2A15-479C-887E-3B5340492FE1}" type="presParOf" srcId="{60D036CD-51A6-4510-B09D-296D054F63C5}" destId="{4A7CDB3C-6337-4279-86EC-865E915FEA69}" srcOrd="0" destOrd="0" presId="urn:microsoft.com/office/officeart/2018/5/layout/IconCircleLabelList"/>
    <dgm:cxn modelId="{FD6F6E56-0EFC-480F-B7FE-9CE3171808DE}" type="presParOf" srcId="{4A7CDB3C-6337-4279-86EC-865E915FEA69}" destId="{4DBEFED9-8BEB-427D-A67F-CC503CB9CEB2}" srcOrd="0" destOrd="0" presId="urn:microsoft.com/office/officeart/2018/5/layout/IconCircleLabelList"/>
    <dgm:cxn modelId="{4C4B1CB0-2B27-40E9-B00B-8CF211677CAD}" type="presParOf" srcId="{4A7CDB3C-6337-4279-86EC-865E915FEA69}" destId="{4947E1E6-52ED-4BCA-81F8-3FA6941BE887}" srcOrd="1" destOrd="0" presId="urn:microsoft.com/office/officeart/2018/5/layout/IconCircleLabelList"/>
    <dgm:cxn modelId="{0C25ABD3-AF67-4080-B28B-391734A7D5F9}" type="presParOf" srcId="{4A7CDB3C-6337-4279-86EC-865E915FEA69}" destId="{5103F395-9851-4BD8-BBA1-FEE07104CD30}" srcOrd="2" destOrd="0" presId="urn:microsoft.com/office/officeart/2018/5/layout/IconCircleLabelList"/>
    <dgm:cxn modelId="{28192D92-1FFF-4761-8594-177F6308503D}" type="presParOf" srcId="{4A7CDB3C-6337-4279-86EC-865E915FEA69}" destId="{BBCAEE6E-0EEB-4C09-94C2-D6D1E74F4A6E}" srcOrd="3" destOrd="0" presId="urn:microsoft.com/office/officeart/2018/5/layout/IconCircleLabelList"/>
    <dgm:cxn modelId="{BE2209A5-7F78-47C4-9C04-81417041E0F7}" type="presParOf" srcId="{60D036CD-51A6-4510-B09D-296D054F63C5}" destId="{7878F946-2B97-4AE8-86A1-14D68FD7ADBC}" srcOrd="1" destOrd="0" presId="urn:microsoft.com/office/officeart/2018/5/layout/IconCircleLabelList"/>
    <dgm:cxn modelId="{6B6C1B42-D2B5-489B-BB5A-3955AC151079}" type="presParOf" srcId="{60D036CD-51A6-4510-B09D-296D054F63C5}" destId="{0FBF91DC-1018-49B8-B131-F80E67AFB960}" srcOrd="2" destOrd="0" presId="urn:microsoft.com/office/officeart/2018/5/layout/IconCircleLabelList"/>
    <dgm:cxn modelId="{8067B067-D539-40F4-AFF2-9E926072C9C8}" type="presParOf" srcId="{0FBF91DC-1018-49B8-B131-F80E67AFB960}" destId="{249E67D2-AEA8-4CD9-BCE6-E57AA6A494C8}" srcOrd="0" destOrd="0" presId="urn:microsoft.com/office/officeart/2018/5/layout/IconCircleLabelList"/>
    <dgm:cxn modelId="{16DF0CE5-B5DF-4301-8452-D3517987D3FA}" type="presParOf" srcId="{0FBF91DC-1018-49B8-B131-F80E67AFB960}" destId="{D7D75CF5-4827-4491-9673-9AED2A411634}" srcOrd="1" destOrd="0" presId="urn:microsoft.com/office/officeart/2018/5/layout/IconCircleLabelList"/>
    <dgm:cxn modelId="{E2E39C17-6CE6-4289-8BAC-2637779A05A5}" type="presParOf" srcId="{0FBF91DC-1018-49B8-B131-F80E67AFB960}" destId="{69A6E4C2-459A-47C7-AB21-B143A7B36D9E}" srcOrd="2" destOrd="0" presId="urn:microsoft.com/office/officeart/2018/5/layout/IconCircleLabelList"/>
    <dgm:cxn modelId="{CB043BB4-D5EA-4BB3-B73A-26E2A6646FCE}" type="presParOf" srcId="{0FBF91DC-1018-49B8-B131-F80E67AFB960}" destId="{3334B8E8-34B1-4F11-BBEB-D587AB54E43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A28CF-DD70-4D85-8C92-4092FE3C7B6B}">
      <dsp:nvSpPr>
        <dsp:cNvPr id="0" name=""/>
        <dsp:cNvSpPr/>
      </dsp:nvSpPr>
      <dsp:spPr>
        <a:xfrm>
          <a:off x="0" y="774915"/>
          <a:ext cx="4642845" cy="14306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646461-0B5E-44C9-AF8C-32957522A15E}">
      <dsp:nvSpPr>
        <dsp:cNvPr id="0" name=""/>
        <dsp:cNvSpPr/>
      </dsp:nvSpPr>
      <dsp:spPr>
        <a:xfrm>
          <a:off x="432760" y="1096803"/>
          <a:ext cx="786837" cy="7868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401F77-2645-446A-B943-DD5BD203346C}">
      <dsp:nvSpPr>
        <dsp:cNvPr id="0" name=""/>
        <dsp:cNvSpPr/>
      </dsp:nvSpPr>
      <dsp:spPr>
        <a:xfrm>
          <a:off x="1652359" y="774915"/>
          <a:ext cx="2990485" cy="143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07" tIns="151407" rIns="151407" bIns="151407" numCol="1" spcCol="1270" anchor="ctr" anchorCtr="0">
          <a:noAutofit/>
        </a:bodyPr>
        <a:lstStyle/>
        <a:p>
          <a:pPr marL="0" lvl="0" indent="0" algn="l" defTabSz="622300">
            <a:lnSpc>
              <a:spcPct val="100000"/>
            </a:lnSpc>
            <a:spcBef>
              <a:spcPct val="0"/>
            </a:spcBef>
            <a:spcAft>
              <a:spcPct val="35000"/>
            </a:spcAft>
            <a:buNone/>
          </a:pPr>
          <a:r>
            <a:rPr lang="en-US" sz="1400" kern="1200" dirty="0"/>
            <a:t>Course selection information sessions will take place </a:t>
          </a:r>
          <a:r>
            <a:rPr lang="en-US" sz="1400" b="1" kern="1200" dirty="0"/>
            <a:t>Feb 2</a:t>
          </a:r>
          <a:r>
            <a:rPr lang="en-US" sz="1400" b="1" kern="1200" baseline="30000" dirty="0"/>
            <a:t>rd</a:t>
          </a:r>
          <a:r>
            <a:rPr lang="en-US" sz="1400" b="1" kern="1200" dirty="0"/>
            <a:t> to Feb 10t</a:t>
          </a:r>
          <a:r>
            <a:rPr lang="en-US" sz="1400" b="1" kern="1200" baseline="30000" dirty="0"/>
            <a:t>h</a:t>
          </a:r>
          <a:r>
            <a:rPr lang="en-US" sz="1400" b="1" kern="1200" dirty="0"/>
            <a:t> </a:t>
          </a:r>
          <a:endParaRPr lang="en-US" sz="1400" kern="1200" dirty="0"/>
        </a:p>
      </dsp:txBody>
      <dsp:txXfrm>
        <a:off x="1652359" y="774915"/>
        <a:ext cx="2990485" cy="1430613"/>
      </dsp:txXfrm>
    </dsp:sp>
    <dsp:sp modelId="{30FD5C4C-2389-4CEF-B206-0616965E772F}">
      <dsp:nvSpPr>
        <dsp:cNvPr id="0" name=""/>
        <dsp:cNvSpPr/>
      </dsp:nvSpPr>
      <dsp:spPr>
        <a:xfrm>
          <a:off x="0" y="2563183"/>
          <a:ext cx="4642845" cy="14306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3BF21-2270-4DC3-9C00-5B75BEA441FD}">
      <dsp:nvSpPr>
        <dsp:cNvPr id="0" name=""/>
        <dsp:cNvSpPr/>
      </dsp:nvSpPr>
      <dsp:spPr>
        <a:xfrm>
          <a:off x="432760" y="2885071"/>
          <a:ext cx="786837" cy="7868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2B76D5-FFD4-4228-BF8F-C2F417620CE4}">
      <dsp:nvSpPr>
        <dsp:cNvPr id="0" name=""/>
        <dsp:cNvSpPr/>
      </dsp:nvSpPr>
      <dsp:spPr>
        <a:xfrm>
          <a:off x="1652359" y="2563183"/>
          <a:ext cx="2990485" cy="143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07" tIns="151407" rIns="151407" bIns="151407" numCol="1" spcCol="1270" anchor="ctr" anchorCtr="0">
          <a:noAutofit/>
        </a:bodyPr>
        <a:lstStyle/>
        <a:p>
          <a:pPr marL="0" lvl="0" indent="0" algn="l" defTabSz="622300">
            <a:lnSpc>
              <a:spcPct val="100000"/>
            </a:lnSpc>
            <a:spcBef>
              <a:spcPct val="0"/>
            </a:spcBef>
            <a:spcAft>
              <a:spcPct val="35000"/>
            </a:spcAft>
            <a:buNone/>
          </a:pPr>
          <a:r>
            <a:rPr lang="en-US" sz="1400" kern="1200" dirty="0"/>
            <a:t>Students will complete the course selection form in class, any missing students need to come to counselling suite ASAP to complete!</a:t>
          </a:r>
        </a:p>
      </dsp:txBody>
      <dsp:txXfrm>
        <a:off x="1652359" y="2563183"/>
        <a:ext cx="2990485" cy="1430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FE69D-858A-457C-A87E-B86EBB7814EA}">
      <dsp:nvSpPr>
        <dsp:cNvPr id="0" name=""/>
        <dsp:cNvSpPr/>
      </dsp:nvSpPr>
      <dsp:spPr>
        <a:xfrm>
          <a:off x="0" y="0"/>
          <a:ext cx="7673587" cy="3011580"/>
        </a:xfrm>
        <a:prstGeom prst="roundRect">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Not all courses in the </a:t>
          </a:r>
          <a:r>
            <a:rPr lang="en-US" sz="3300" i="1" kern="1200"/>
            <a:t>Course Selection Handbook</a:t>
          </a:r>
          <a:r>
            <a:rPr lang="en-US" sz="3300" kern="1200"/>
            <a:t> will be offered. Insufficient enrolment will result in courses being cancelled. </a:t>
          </a:r>
        </a:p>
        <a:p>
          <a:pPr marL="0" lvl="0" indent="0" algn="l" defTabSz="1466850">
            <a:lnSpc>
              <a:spcPct val="90000"/>
            </a:lnSpc>
            <a:spcBef>
              <a:spcPct val="0"/>
            </a:spcBef>
            <a:spcAft>
              <a:spcPct val="35000"/>
            </a:spcAft>
            <a:buNone/>
          </a:pPr>
          <a:r>
            <a:rPr lang="en-US" sz="3300" b="1" kern="1200"/>
            <a:t>Pick alternates!</a:t>
          </a:r>
          <a:endParaRPr lang="en-US" sz="3300" kern="1200" dirty="0"/>
        </a:p>
      </dsp:txBody>
      <dsp:txXfrm>
        <a:off x="147013" y="147013"/>
        <a:ext cx="7379561" cy="2717554"/>
      </dsp:txXfrm>
    </dsp:sp>
    <dsp:sp modelId="{4DB521B6-704C-4C6F-B9EC-4D10FE54BE39}">
      <dsp:nvSpPr>
        <dsp:cNvPr id="0" name=""/>
        <dsp:cNvSpPr/>
      </dsp:nvSpPr>
      <dsp:spPr>
        <a:xfrm>
          <a:off x="0" y="3040183"/>
          <a:ext cx="7673587"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636" tIns="41910" rIns="234696" bIns="41910" numCol="1" spcCol="1270" anchor="t" anchorCtr="0">
          <a:noAutofit/>
        </a:bodyPr>
        <a:lstStyle/>
        <a:p>
          <a:pPr marL="228600" lvl="1" indent="-228600" algn="l" defTabSz="1155700">
            <a:lnSpc>
              <a:spcPct val="90000"/>
            </a:lnSpc>
            <a:spcBef>
              <a:spcPct val="0"/>
            </a:spcBef>
            <a:spcAft>
              <a:spcPct val="20000"/>
            </a:spcAft>
            <a:buChar char="•"/>
          </a:pPr>
          <a:endParaRPr lang="en-US" sz="2600" kern="1200" dirty="0"/>
        </a:p>
      </dsp:txBody>
      <dsp:txXfrm>
        <a:off x="0" y="3040183"/>
        <a:ext cx="7673587" cy="546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EFED9-8BEB-427D-A67F-CC503CB9CEB2}">
      <dsp:nvSpPr>
        <dsp:cNvPr id="0" name=""/>
        <dsp:cNvSpPr/>
      </dsp:nvSpPr>
      <dsp:spPr>
        <a:xfrm>
          <a:off x="422502" y="350837"/>
          <a:ext cx="1166625" cy="1166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7E1E6-52ED-4BCA-81F8-3FA6941BE887}">
      <dsp:nvSpPr>
        <dsp:cNvPr id="0" name=""/>
        <dsp:cNvSpPr/>
      </dsp:nvSpPr>
      <dsp:spPr>
        <a:xfrm>
          <a:off x="671127" y="599462"/>
          <a:ext cx="669375" cy="669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AEE6E-0EEB-4C09-94C2-D6D1E74F4A6E}">
      <dsp:nvSpPr>
        <dsp:cNvPr id="0" name=""/>
        <dsp:cNvSpPr/>
      </dsp:nvSpPr>
      <dsp:spPr>
        <a:xfrm>
          <a:off x="49565" y="1880837"/>
          <a:ext cx="1912500" cy="224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dirty="0">
              <a:solidFill>
                <a:schemeClr val="bg1"/>
              </a:solidFill>
            </a:rPr>
            <a:t>A full timetable is 8 courses per year. </a:t>
          </a:r>
          <a:r>
            <a:rPr lang="en-CA" sz="2000" b="1" kern="1200" dirty="0">
              <a:solidFill>
                <a:schemeClr val="bg1"/>
              </a:solidFill>
            </a:rPr>
            <a:t> </a:t>
          </a:r>
          <a:endParaRPr lang="en-US" sz="2000" b="1" kern="1200" dirty="0">
            <a:solidFill>
              <a:schemeClr val="bg1"/>
            </a:solidFill>
          </a:endParaRPr>
        </a:p>
      </dsp:txBody>
      <dsp:txXfrm>
        <a:off x="49565" y="1880837"/>
        <a:ext cx="1912500" cy="2242968"/>
      </dsp:txXfrm>
    </dsp:sp>
    <dsp:sp modelId="{249E67D2-AEA8-4CD9-BCE6-E57AA6A494C8}">
      <dsp:nvSpPr>
        <dsp:cNvPr id="0" name=""/>
        <dsp:cNvSpPr/>
      </dsp:nvSpPr>
      <dsp:spPr>
        <a:xfrm>
          <a:off x="2669690" y="350837"/>
          <a:ext cx="1166625" cy="1166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D75CF5-4827-4491-9673-9AED2A411634}">
      <dsp:nvSpPr>
        <dsp:cNvPr id="0" name=""/>
        <dsp:cNvSpPr/>
      </dsp:nvSpPr>
      <dsp:spPr>
        <a:xfrm>
          <a:off x="2918315" y="599462"/>
          <a:ext cx="669375" cy="669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4B8E8-34B1-4F11-BBEB-D587AB54E436}">
      <dsp:nvSpPr>
        <dsp:cNvPr id="0" name=""/>
        <dsp:cNvSpPr/>
      </dsp:nvSpPr>
      <dsp:spPr>
        <a:xfrm>
          <a:off x="2296752" y="1880837"/>
          <a:ext cx="1912500" cy="224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solidFill>
                <a:schemeClr val="bg1"/>
              </a:solidFill>
            </a:rPr>
            <a:t>Students are encouraged to take a wide variety of courses and to challenge themselves…be open to new opportunities!</a:t>
          </a:r>
        </a:p>
      </dsp:txBody>
      <dsp:txXfrm>
        <a:off x="2296752" y="1880837"/>
        <a:ext cx="1912500" cy="22429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D58D3CC-87CD-4E7C-8C4E-16B992705B97}" type="datetimeFigureOut">
              <a:rPr lang="en-CA" smtClean="0"/>
              <a:pPr/>
              <a:t>2026-02-05</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12E2B6B-0E4D-421B-8493-8F3D6901D076}" type="slidenum">
              <a:rPr lang="en-CA" smtClean="0"/>
              <a:pPr/>
              <a:t>‹#›</a:t>
            </a:fld>
            <a:endParaRPr lang="en-CA"/>
          </a:p>
        </p:txBody>
      </p:sp>
    </p:spTree>
    <p:extLst>
      <p:ext uri="{BB962C8B-B14F-4D97-AF65-F5344CB8AC3E}">
        <p14:creationId xmlns:p14="http://schemas.microsoft.com/office/powerpoint/2010/main" val="2401606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6D4281-9AC4-405A-8084-D154EC788F0E}" type="datetimeFigureOut">
              <a:rPr lang="en-CA" smtClean="0"/>
              <a:t>2026-02-05</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582C73-C4F0-42B1-B58A-CBBAD3301EF1}" type="slidenum">
              <a:rPr lang="en-CA" smtClean="0"/>
              <a:t>‹#›</a:t>
            </a:fld>
            <a:endParaRPr lang="en-CA"/>
          </a:p>
        </p:txBody>
      </p:sp>
    </p:spTree>
    <p:extLst>
      <p:ext uri="{BB962C8B-B14F-4D97-AF65-F5344CB8AC3E}">
        <p14:creationId xmlns:p14="http://schemas.microsoft.com/office/powerpoint/2010/main" val="143047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5582C73-C4F0-42B1-B58A-CBBAD3301EF1}" type="slidenum">
              <a:rPr lang="en-CA" smtClean="0"/>
              <a:t>16</a:t>
            </a:fld>
            <a:endParaRPr lang="en-CA"/>
          </a:p>
        </p:txBody>
      </p:sp>
    </p:spTree>
    <p:extLst>
      <p:ext uri="{BB962C8B-B14F-4D97-AF65-F5344CB8AC3E}">
        <p14:creationId xmlns:p14="http://schemas.microsoft.com/office/powerpoint/2010/main" val="32440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5582C73-C4F0-42B1-B58A-CBBAD3301EF1}" type="slidenum">
              <a:rPr lang="en-CA" smtClean="0"/>
              <a:t>17</a:t>
            </a:fld>
            <a:endParaRPr lang="en-CA"/>
          </a:p>
        </p:txBody>
      </p:sp>
    </p:spTree>
    <p:extLst>
      <p:ext uri="{BB962C8B-B14F-4D97-AF65-F5344CB8AC3E}">
        <p14:creationId xmlns:p14="http://schemas.microsoft.com/office/powerpoint/2010/main" val="134402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6D2DE-1E27-4751-BB67-F3E14141EDA1}"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182885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A86D2DE-1E27-4751-BB67-F3E14141EDA1}" type="datetimeFigureOut">
              <a:rPr lang="en-US" smtClean="0"/>
              <a:pPr/>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89107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6D2DE-1E27-4751-BB67-F3E14141EDA1}"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150601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6D2DE-1E27-4751-BB67-F3E14141EDA1}"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C9C4-4B67-46E2-AC02-3C6CAAA04FEA}"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80599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6D2DE-1E27-4751-BB67-F3E14141EDA1}"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127165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6D2DE-1E27-4751-BB67-F3E14141EDA1}"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C9C4-4B67-46E2-AC02-3C6CAAA04FEA}"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3671305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6D2DE-1E27-4751-BB67-F3E14141EDA1}"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298830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6D2DE-1E27-4751-BB67-F3E14141EDA1}"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3425696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6D2DE-1E27-4751-BB67-F3E14141EDA1}"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423588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2B9581E1-61ED-46F9-8043-6A1C42BAC719}" type="slidenum">
              <a:rPr lang="en-US"/>
              <a:pPr/>
              <a:t>‹#›</a:t>
            </a:fld>
            <a:endParaRPr lang="en-US"/>
          </a:p>
        </p:txBody>
      </p:sp>
    </p:spTree>
    <p:extLst>
      <p:ext uri="{BB962C8B-B14F-4D97-AF65-F5344CB8AC3E}">
        <p14:creationId xmlns:p14="http://schemas.microsoft.com/office/powerpoint/2010/main" val="77254978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6D2DE-1E27-4751-BB67-F3E14141EDA1}"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32113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6D2DE-1E27-4751-BB67-F3E14141EDA1}" type="datetimeFigureOut">
              <a:rPr lang="en-US" smtClean="0"/>
              <a:pPr/>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71726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6D2DE-1E27-4751-BB67-F3E14141EDA1}"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53533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6D2DE-1E27-4751-BB67-F3E14141EDA1}" type="datetimeFigureOut">
              <a:rPr lang="en-US" smtClean="0"/>
              <a:pPr/>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16292925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9A86D2DE-1E27-4751-BB67-F3E14141EDA1}" type="datetimeFigureOut">
              <a:rPr lang="en-US" smtClean="0"/>
              <a:pPr/>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166174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6D2DE-1E27-4751-BB67-F3E14141EDA1}" type="datetimeFigureOut">
              <a:rPr lang="en-US" smtClean="0"/>
              <a:pPr/>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85637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86D2DE-1E27-4751-BB67-F3E14141EDA1}" type="datetimeFigureOut">
              <a:rPr lang="en-US" smtClean="0"/>
              <a:pPr/>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8811309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86D2DE-1E27-4751-BB67-F3E14141EDA1}" type="datetimeFigureOut">
              <a:rPr lang="en-US" smtClean="0"/>
              <a:pPr/>
              <a:t>2/5/2026</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260AC9C4-4B67-46E2-AC02-3C6CAAA04FEA}" type="slidenum">
              <a:rPr lang="en-US" smtClean="0"/>
              <a:pPr/>
              <a:t>‹#›</a:t>
            </a:fld>
            <a:endParaRPr lang="en-US"/>
          </a:p>
        </p:txBody>
      </p:sp>
    </p:spTree>
    <p:extLst>
      <p:ext uri="{BB962C8B-B14F-4D97-AF65-F5344CB8AC3E}">
        <p14:creationId xmlns:p14="http://schemas.microsoft.com/office/powerpoint/2010/main" val="319814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A86D2DE-1E27-4751-BB67-F3E14141EDA1}" type="datetimeFigureOut">
              <a:rPr lang="en-US" smtClean="0"/>
              <a:pPr/>
              <a:t>2/5/2026</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260AC9C4-4B67-46E2-AC02-3C6CAAA04FEA}" type="slidenum">
              <a:rPr lang="en-US" smtClean="0"/>
              <a:pPr/>
              <a:t>‹#›</a:t>
            </a:fld>
            <a:endParaRPr lang="en-US"/>
          </a:p>
        </p:txBody>
      </p:sp>
    </p:spTree>
    <p:extLst>
      <p:ext uri="{BB962C8B-B14F-4D97-AF65-F5344CB8AC3E}">
        <p14:creationId xmlns:p14="http://schemas.microsoft.com/office/powerpoint/2010/main" val="3685040730"/>
      </p:ext>
    </p:extLst>
  </p:cSld>
  <p:clrMap bg1="dk1" tx1="lt1" bg2="dk2" tx2="lt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 id="2147484514" r:id="rId14"/>
    <p:sldLayoutId id="2147484515" r:id="rId15"/>
    <p:sldLayoutId id="2147484516" r:id="rId16"/>
    <p:sldLayoutId id="2147484517" r:id="rId17"/>
    <p:sldLayoutId id="2147484518"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29777" y="1420238"/>
            <a:ext cx="3311840" cy="4751961"/>
            <a:chOff x="9206969" y="2963333"/>
            <a:chExt cx="2981858" cy="3208867"/>
          </a:xfrm>
        </p:grpSpPr>
        <p:cxnSp>
          <p:nvCxnSpPr>
            <p:cNvPr id="11" name="Straight Connector 10">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32030" y="685799"/>
            <a:ext cx="6315658" cy="2743201"/>
          </a:xfrm>
        </p:spPr>
        <p:txBody>
          <a:bodyPr>
            <a:normAutofit fontScale="90000"/>
          </a:bodyPr>
          <a:lstStyle/>
          <a:p>
            <a:r>
              <a:rPr lang="en-US" b="1" dirty="0"/>
              <a:t>Choosing Courses </a:t>
            </a:r>
            <a:br>
              <a:rPr lang="en-US" b="1" dirty="0"/>
            </a:br>
            <a:r>
              <a:rPr lang="en-US" b="1" dirty="0"/>
              <a:t>for Grades 10-12</a:t>
            </a:r>
            <a:br>
              <a:rPr lang="en-US" b="1" dirty="0"/>
            </a:br>
            <a:br>
              <a:rPr lang="en-US" b="1" dirty="0"/>
            </a:br>
            <a:r>
              <a:rPr lang="en-US" sz="4900" b="1" dirty="0"/>
              <a:t>Feb 2026</a:t>
            </a:r>
            <a:endParaRPr lang="en-US" b="1" dirty="0"/>
          </a:p>
        </p:txBody>
      </p:sp>
      <p:sp>
        <p:nvSpPr>
          <p:cNvPr id="3" name="Subtitle 2"/>
          <p:cNvSpPr>
            <a:spLocks noGrp="1"/>
          </p:cNvSpPr>
          <p:nvPr>
            <p:ph type="subTitle" idx="1"/>
          </p:nvPr>
        </p:nvSpPr>
        <p:spPr>
          <a:xfrm>
            <a:off x="513159" y="3843867"/>
            <a:ext cx="4800600" cy="1947333"/>
          </a:xfrm>
        </p:spPr>
        <p:txBody>
          <a:bodyPr>
            <a:normAutofit/>
          </a:bodyPr>
          <a:lstStyle/>
          <a:p>
            <a:r>
              <a:rPr lang="en-US" dirty="0">
                <a:solidFill>
                  <a:schemeClr val="tx2">
                    <a:lumMod val="75000"/>
                  </a:schemeClr>
                </a:solidFill>
              </a:rPr>
              <a:t>Brooks Secondary School</a:t>
            </a:r>
          </a:p>
          <a:p>
            <a:endParaRPr lang="en-US" dirty="0">
              <a:solidFill>
                <a:schemeClr val="tx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a:t>SELECTING COURSES</a:t>
            </a:r>
          </a:p>
        </p:txBody>
      </p:sp>
    </p:spTree>
    <p:extLst>
      <p:ext uri="{BB962C8B-B14F-4D97-AF65-F5344CB8AC3E}">
        <p14:creationId xmlns:p14="http://schemas.microsoft.com/office/powerpoint/2010/main" val="357031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3159" y="485244"/>
            <a:ext cx="6400800" cy="1507067"/>
          </a:xfrm>
        </p:spPr>
        <p:txBody>
          <a:bodyPr>
            <a:normAutofit/>
          </a:bodyPr>
          <a:lstStyle/>
          <a:p>
            <a:r>
              <a:rPr lang="en-CA" b="1" dirty="0"/>
              <a:t>What Do I Need to Think About?</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513159" y="2029766"/>
            <a:ext cx="7911385" cy="4080215"/>
          </a:xfrm>
        </p:spPr>
        <p:txBody>
          <a:bodyPr>
            <a:normAutofit/>
          </a:bodyPr>
          <a:lstStyle/>
          <a:p>
            <a:pPr>
              <a:lnSpc>
                <a:spcPct val="90000"/>
              </a:lnSpc>
              <a:buFont typeface="Wingdings" panose="05000000000000000000" pitchFamily="2" charset="2"/>
              <a:buChar char="q"/>
            </a:pPr>
            <a:r>
              <a:rPr lang="en-CA" sz="1600" dirty="0">
                <a:solidFill>
                  <a:schemeClr val="tx1"/>
                </a:solidFill>
              </a:rPr>
              <a:t>The elective courses and programs that you would like to take at the high school level</a:t>
            </a:r>
          </a:p>
          <a:p>
            <a:pPr lvl="1">
              <a:lnSpc>
                <a:spcPct val="90000"/>
              </a:lnSpc>
            </a:pPr>
            <a:r>
              <a:rPr lang="en-CA" sz="1600" dirty="0">
                <a:solidFill>
                  <a:schemeClr val="tx1"/>
                </a:solidFill>
              </a:rPr>
              <a:t>some courses/programs require a separate application </a:t>
            </a:r>
            <a:r>
              <a:rPr lang="en-CA" sz="1400" dirty="0">
                <a:solidFill>
                  <a:schemeClr val="tx1"/>
                </a:solidFill>
              </a:rPr>
              <a:t>(ex. School Service and Leadership 11/12, Recreation Management 11/12, IDS, WEX, GIJE, YWT, Trades Sampler and Dual Credit)</a:t>
            </a:r>
          </a:p>
          <a:p>
            <a:pPr marL="127635" lvl="1" indent="0">
              <a:lnSpc>
                <a:spcPct val="90000"/>
              </a:lnSpc>
              <a:buNone/>
            </a:pPr>
            <a:endParaRPr lang="en-CA" sz="1600" dirty="0">
              <a:solidFill>
                <a:schemeClr val="tx1"/>
              </a:solidFill>
            </a:endParaRPr>
          </a:p>
          <a:p>
            <a:pPr>
              <a:lnSpc>
                <a:spcPct val="90000"/>
              </a:lnSpc>
              <a:buFont typeface="Wingdings" panose="05000000000000000000" pitchFamily="2" charset="2"/>
              <a:buChar char="q"/>
            </a:pPr>
            <a:r>
              <a:rPr lang="en-CA" sz="1600" dirty="0">
                <a:solidFill>
                  <a:schemeClr val="tx1"/>
                </a:solidFill>
              </a:rPr>
              <a:t>The programs available at various post-secondary institutions that you might be interested in</a:t>
            </a:r>
          </a:p>
          <a:p>
            <a:pPr lvl="1">
              <a:lnSpc>
                <a:spcPct val="90000"/>
              </a:lnSpc>
            </a:pPr>
            <a:r>
              <a:rPr lang="en-CA" sz="1600" dirty="0">
                <a:solidFill>
                  <a:schemeClr val="tx1"/>
                </a:solidFill>
              </a:rPr>
              <a:t>it’s okay not to know exactly what career you want to have</a:t>
            </a:r>
          </a:p>
          <a:p>
            <a:pPr lvl="1">
              <a:lnSpc>
                <a:spcPct val="90000"/>
              </a:lnSpc>
            </a:pPr>
            <a:r>
              <a:rPr lang="en-CA" sz="1600" dirty="0">
                <a:solidFill>
                  <a:schemeClr val="tx1"/>
                </a:solidFill>
              </a:rPr>
              <a:t>it is important to think about the possibilities and start planning for them</a:t>
            </a:r>
          </a:p>
          <a:p>
            <a:pPr lvl="1">
              <a:lnSpc>
                <a:spcPct val="90000"/>
              </a:lnSpc>
            </a:pPr>
            <a:r>
              <a:rPr lang="en-CA" sz="1600" dirty="0">
                <a:solidFill>
                  <a:schemeClr val="tx1"/>
                </a:solidFill>
              </a:rPr>
              <a:t>most post-secondary programs have high school prerequisites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3808F9-136D-4893-8CFE-1051C9212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6814" y="4917100"/>
            <a:ext cx="4220368" cy="1507067"/>
          </a:xfrm>
        </p:spPr>
        <p:txBody>
          <a:bodyPr>
            <a:normAutofit/>
          </a:bodyPr>
          <a:lstStyle/>
          <a:p>
            <a:r>
              <a:rPr lang="en-CA" b="1" dirty="0"/>
              <a:t>What Do I Need to Think About? </a:t>
            </a:r>
          </a:p>
        </p:txBody>
      </p:sp>
      <p:pic>
        <p:nvPicPr>
          <p:cNvPr id="5" name="Picture 4" descr="Complex math formulas on a blackboard">
            <a:extLst>
              <a:ext uri="{FF2B5EF4-FFF2-40B4-BE49-F238E27FC236}">
                <a16:creationId xmlns:a16="http://schemas.microsoft.com/office/drawing/2014/main" id="{4FDEE3CE-E152-DEFF-F56C-A058BEF563E3}"/>
              </a:ext>
            </a:extLst>
          </p:cNvPr>
          <p:cNvPicPr>
            <a:picLocks noChangeAspect="1"/>
          </p:cNvPicPr>
          <p:nvPr/>
        </p:nvPicPr>
        <p:blipFill>
          <a:blip r:embed="rId2"/>
          <a:srcRect l="42983" r="29059"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913458" y="960120"/>
            <a:ext cx="5719553" cy="3916680"/>
          </a:xfrm>
        </p:spPr>
        <p:txBody>
          <a:bodyPr vert="horz" lIns="91440" tIns="45720" rIns="91440" bIns="45720" rtlCol="0" anchor="ctr">
            <a:noAutofit/>
          </a:bodyPr>
          <a:lstStyle/>
          <a:p>
            <a:pPr>
              <a:lnSpc>
                <a:spcPct val="90000"/>
              </a:lnSpc>
              <a:buFont typeface="Wingdings" panose="05000000000000000000" pitchFamily="2" charset="2"/>
              <a:buChar char="q"/>
            </a:pPr>
            <a:r>
              <a:rPr lang="en-CA" sz="1400" b="1" dirty="0">
                <a:solidFill>
                  <a:schemeClr val="bg1"/>
                </a:solidFill>
              </a:rPr>
              <a:t>Research Math requirements for various programs and post-secondary institutions:</a:t>
            </a:r>
          </a:p>
          <a:p>
            <a:pPr lvl="1">
              <a:lnSpc>
                <a:spcPct val="90000"/>
              </a:lnSpc>
            </a:pPr>
            <a:r>
              <a:rPr lang="en-CA" sz="1400" b="1" dirty="0">
                <a:solidFill>
                  <a:schemeClr val="bg1"/>
                </a:solidFill>
              </a:rPr>
              <a:t>Workplace Mathematics 11 or Apprenticeship Mathematics 12 </a:t>
            </a:r>
          </a:p>
          <a:p>
            <a:pPr lvl="1">
              <a:lnSpc>
                <a:spcPct val="90000"/>
              </a:lnSpc>
            </a:pPr>
            <a:r>
              <a:rPr lang="en-CA" sz="1400" b="1" dirty="0">
                <a:solidFill>
                  <a:schemeClr val="bg1"/>
                </a:solidFill>
              </a:rPr>
              <a:t>Foundations of Mathematics 11/12</a:t>
            </a:r>
          </a:p>
          <a:p>
            <a:pPr lvl="1">
              <a:lnSpc>
                <a:spcPct val="90000"/>
              </a:lnSpc>
            </a:pPr>
            <a:r>
              <a:rPr lang="en-CA" sz="1400" b="1" dirty="0">
                <a:solidFill>
                  <a:schemeClr val="bg1"/>
                </a:solidFill>
              </a:rPr>
              <a:t>Pre-calculus 11/12</a:t>
            </a:r>
          </a:p>
          <a:p>
            <a:pPr lvl="1">
              <a:lnSpc>
                <a:spcPct val="90000"/>
              </a:lnSpc>
            </a:pPr>
            <a:r>
              <a:rPr lang="en-CA" sz="1400" b="1" dirty="0">
                <a:solidFill>
                  <a:schemeClr val="bg1"/>
                </a:solidFill>
              </a:rPr>
              <a:t>Calculus 12 </a:t>
            </a:r>
          </a:p>
          <a:p>
            <a:pPr marL="299085" lvl="1" indent="-171450">
              <a:lnSpc>
                <a:spcPct val="90000"/>
              </a:lnSpc>
              <a:buFont typeface="Arial" panose="020B0604020202020204" pitchFamily="34" charset="0"/>
              <a:buChar char="•"/>
            </a:pPr>
            <a:r>
              <a:rPr lang="en-CA" sz="1400" b="1" dirty="0">
                <a:solidFill>
                  <a:schemeClr val="bg1"/>
                </a:solidFill>
              </a:rPr>
              <a:t>It is recommended to have a C+ in FMPC 10 prior to taking Pre-Calculus 11</a:t>
            </a:r>
          </a:p>
          <a:p>
            <a:pPr marL="127635" lvl="1" indent="0">
              <a:lnSpc>
                <a:spcPct val="90000"/>
              </a:lnSpc>
              <a:buNone/>
            </a:pPr>
            <a:endParaRPr lang="en-CA" sz="1400" b="1" dirty="0">
              <a:solidFill>
                <a:schemeClr val="bg1"/>
              </a:solidFill>
            </a:endParaRPr>
          </a:p>
          <a:p>
            <a:pPr>
              <a:lnSpc>
                <a:spcPct val="90000"/>
              </a:lnSpc>
              <a:buFont typeface="Wingdings" panose="05000000000000000000" pitchFamily="2" charset="2"/>
              <a:buChar char="q"/>
            </a:pPr>
            <a:r>
              <a:rPr lang="en-CA" sz="1400" b="1" dirty="0">
                <a:solidFill>
                  <a:schemeClr val="bg1"/>
                </a:solidFill>
              </a:rPr>
              <a:t>Research other requirements for various programs and post-secondary institutions:</a:t>
            </a:r>
          </a:p>
          <a:p>
            <a:pPr lvl="1">
              <a:lnSpc>
                <a:spcPct val="90000"/>
              </a:lnSpc>
            </a:pPr>
            <a:r>
              <a:rPr lang="en-CA" sz="1400" b="1" dirty="0">
                <a:solidFill>
                  <a:schemeClr val="bg1"/>
                </a:solidFill>
              </a:rPr>
              <a:t>Courses required for a particular field of study</a:t>
            </a:r>
          </a:p>
          <a:p>
            <a:pPr lvl="1">
              <a:lnSpc>
                <a:spcPct val="90000"/>
              </a:lnSpc>
            </a:pPr>
            <a:r>
              <a:rPr lang="en-CA" sz="1400" b="1" dirty="0">
                <a:solidFill>
                  <a:schemeClr val="bg1"/>
                </a:solidFill>
              </a:rPr>
              <a:t>Second language requirements – Language 11</a:t>
            </a:r>
          </a:p>
          <a:p>
            <a:pPr marL="457200" lvl="1" indent="0">
              <a:lnSpc>
                <a:spcPct val="90000"/>
              </a:lnSpc>
              <a:buNone/>
            </a:pPr>
            <a:r>
              <a:rPr lang="en-CA" sz="1400" b="1" dirty="0">
                <a:solidFill>
                  <a:schemeClr val="bg1"/>
                </a:solidFill>
              </a:rPr>
              <a:t>*Note: Creative Writing 11 and 12</a:t>
            </a:r>
          </a:p>
          <a:p>
            <a:pPr>
              <a:lnSpc>
                <a:spcPct val="90000"/>
              </a:lnSpc>
            </a:pPr>
            <a:endParaRPr lang="en-CA" sz="1400" dirty="0"/>
          </a:p>
        </p:txBody>
      </p:sp>
      <p:grpSp>
        <p:nvGrpSpPr>
          <p:cNvPr id="11" name="Group 10">
            <a:extLst>
              <a:ext uri="{FF2B5EF4-FFF2-40B4-BE49-F238E27FC236}">
                <a16:creationId xmlns:a16="http://schemas.microsoft.com/office/drawing/2014/main" id="{821AC1F2-D794-454F-8FDA-2826EEC8F0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1" name="Straight Connector 20">
              <a:extLst>
                <a:ext uri="{FF2B5EF4-FFF2-40B4-BE49-F238E27FC236}">
                  <a16:creationId xmlns:a16="http://schemas.microsoft.com/office/drawing/2014/main" id="{76F9A36A-E2E0-458B-889B-59E444E3EC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1E05721-1619-4998-BF7F-E17071D5A8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615F2C8-8CC5-4E5D-8973-DCA09EFFBE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0AD7A5A-7A0C-4D1E-9525-7E91AF8EB8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246BAD8-6018-4C11-B4A7-F8174751F0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90097" cy="6858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innerShdw blurRad="57150" dist="38100">
              <a:prstClr val="black">
                <a:alpha val="70000"/>
              </a:prstClr>
            </a:inn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5C5A8-20EE-E97F-61DB-F40C2A0876A7}"/>
              </a:ext>
            </a:extLst>
          </p:cNvPr>
          <p:cNvSpPr>
            <a:spLocks noGrp="1"/>
          </p:cNvSpPr>
          <p:nvPr>
            <p:ph type="title"/>
          </p:nvPr>
        </p:nvSpPr>
        <p:spPr>
          <a:xfrm>
            <a:off x="418338" y="1536192"/>
            <a:ext cx="2739199" cy="4042283"/>
          </a:xfrm>
        </p:spPr>
        <p:txBody>
          <a:bodyPr anchor="t">
            <a:normAutofit/>
          </a:bodyPr>
          <a:lstStyle/>
          <a:p>
            <a:r>
              <a:rPr lang="en-US" sz="2800">
                <a:solidFill>
                  <a:srgbClr val="FFFFFF"/>
                </a:solidFill>
              </a:rPr>
              <a:t>Social Studies COurses</a:t>
            </a:r>
            <a:endParaRPr lang="en-CA" sz="2800">
              <a:solidFill>
                <a:srgbClr val="FFFFFF"/>
              </a:solidFill>
            </a:endParaRPr>
          </a:p>
        </p:txBody>
      </p:sp>
      <p:sp>
        <p:nvSpPr>
          <p:cNvPr id="3" name="Content Placeholder 2">
            <a:extLst>
              <a:ext uri="{FF2B5EF4-FFF2-40B4-BE49-F238E27FC236}">
                <a16:creationId xmlns:a16="http://schemas.microsoft.com/office/drawing/2014/main" id="{15699369-E6DC-DC7E-F676-CD81E1A39C1A}"/>
              </a:ext>
            </a:extLst>
          </p:cNvPr>
          <p:cNvSpPr>
            <a:spLocks noGrp="1"/>
          </p:cNvSpPr>
          <p:nvPr>
            <p:ph idx="1"/>
          </p:nvPr>
        </p:nvSpPr>
        <p:spPr>
          <a:xfrm>
            <a:off x="3938896" y="493060"/>
            <a:ext cx="4900304" cy="5531222"/>
          </a:xfrm>
        </p:spPr>
        <p:txBody>
          <a:bodyPr anchor="t">
            <a:normAutofit/>
          </a:bodyPr>
          <a:lstStyle/>
          <a:p>
            <a:pPr marL="0" indent="0">
              <a:lnSpc>
                <a:spcPct val="90000"/>
              </a:lnSpc>
              <a:buNone/>
            </a:pPr>
            <a:r>
              <a:rPr lang="en-US" sz="1600" dirty="0">
                <a:solidFill>
                  <a:schemeClr val="tx1"/>
                </a:solidFill>
              </a:rPr>
              <a:t>Grade 12 level courses are recognized as Academic 12 for Post-Secondary Admission </a:t>
            </a:r>
          </a:p>
          <a:p>
            <a:pPr>
              <a:lnSpc>
                <a:spcPct val="90000"/>
              </a:lnSpc>
              <a:buFont typeface="Arial" panose="020B0604020202020204" pitchFamily="34" charset="0"/>
              <a:buChar char="•"/>
            </a:pPr>
            <a:endParaRPr lang="en-US" sz="1600" dirty="0">
              <a:solidFill>
                <a:schemeClr val="tx1"/>
              </a:solidFill>
            </a:endParaRPr>
          </a:p>
          <a:p>
            <a:pPr>
              <a:lnSpc>
                <a:spcPct val="90000"/>
              </a:lnSpc>
            </a:pPr>
            <a:r>
              <a:rPr lang="en-US" sz="1600" b="1" dirty="0">
                <a:solidFill>
                  <a:schemeClr val="tx1"/>
                </a:solidFill>
              </a:rPr>
              <a:t>Explorations in Social Studies 11</a:t>
            </a:r>
          </a:p>
          <a:p>
            <a:pPr>
              <a:lnSpc>
                <a:spcPct val="90000"/>
              </a:lnSpc>
            </a:pPr>
            <a:r>
              <a:rPr lang="en-US" sz="1600" b="1" dirty="0">
                <a:solidFill>
                  <a:schemeClr val="tx1"/>
                </a:solidFill>
              </a:rPr>
              <a:t>Francophone History and Culture 11(FRIM Students)</a:t>
            </a:r>
          </a:p>
          <a:p>
            <a:pPr>
              <a:lnSpc>
                <a:spcPct val="90000"/>
              </a:lnSpc>
            </a:pPr>
            <a:r>
              <a:rPr lang="en-US" sz="1600" b="1" dirty="0">
                <a:solidFill>
                  <a:schemeClr val="tx1"/>
                </a:solidFill>
              </a:rPr>
              <a:t>B.C. First Peoples 12</a:t>
            </a:r>
          </a:p>
          <a:p>
            <a:pPr>
              <a:lnSpc>
                <a:spcPct val="90000"/>
              </a:lnSpc>
            </a:pPr>
            <a:r>
              <a:rPr lang="en-US" sz="1600" b="1" dirty="0">
                <a:solidFill>
                  <a:schemeClr val="tx1"/>
                </a:solidFill>
              </a:rPr>
              <a:t>Comparative Cultures 12</a:t>
            </a:r>
          </a:p>
          <a:p>
            <a:pPr>
              <a:lnSpc>
                <a:spcPct val="90000"/>
              </a:lnSpc>
            </a:pPr>
            <a:r>
              <a:rPr lang="en-US" sz="1600" b="1" dirty="0">
                <a:solidFill>
                  <a:schemeClr val="tx1"/>
                </a:solidFill>
              </a:rPr>
              <a:t>Comparative World Religions 12*</a:t>
            </a:r>
          </a:p>
          <a:p>
            <a:pPr>
              <a:lnSpc>
                <a:spcPct val="90000"/>
              </a:lnSpc>
            </a:pPr>
            <a:r>
              <a:rPr lang="en-US" sz="1600" b="1" dirty="0">
                <a:solidFill>
                  <a:schemeClr val="tx1"/>
                </a:solidFill>
              </a:rPr>
              <a:t>Law Studies 12</a:t>
            </a:r>
          </a:p>
          <a:p>
            <a:pPr>
              <a:lnSpc>
                <a:spcPct val="90000"/>
              </a:lnSpc>
            </a:pPr>
            <a:r>
              <a:rPr lang="en-US" sz="1600" b="1" dirty="0">
                <a:solidFill>
                  <a:schemeClr val="tx1"/>
                </a:solidFill>
              </a:rPr>
              <a:t>Philosophy 12*</a:t>
            </a:r>
          </a:p>
          <a:p>
            <a:pPr>
              <a:lnSpc>
                <a:spcPct val="90000"/>
              </a:lnSpc>
            </a:pPr>
            <a:r>
              <a:rPr lang="en-US" sz="1600" b="1" dirty="0">
                <a:solidFill>
                  <a:schemeClr val="tx1"/>
                </a:solidFill>
              </a:rPr>
              <a:t>Physical Geography 12</a:t>
            </a:r>
          </a:p>
          <a:p>
            <a:pPr>
              <a:lnSpc>
                <a:spcPct val="90000"/>
              </a:lnSpc>
            </a:pPr>
            <a:r>
              <a:rPr lang="en-US" sz="1600" b="1" dirty="0">
                <a:solidFill>
                  <a:schemeClr val="tx1"/>
                </a:solidFill>
              </a:rPr>
              <a:t>Social Justice 12*</a:t>
            </a:r>
          </a:p>
          <a:p>
            <a:pPr>
              <a:lnSpc>
                <a:spcPct val="90000"/>
              </a:lnSpc>
            </a:pPr>
            <a:r>
              <a:rPr lang="en-US" sz="1600" b="1" dirty="0">
                <a:solidFill>
                  <a:schemeClr val="tx1"/>
                </a:solidFill>
              </a:rPr>
              <a:t>20</a:t>
            </a:r>
            <a:r>
              <a:rPr lang="en-US" sz="1600" b="1" baseline="30000" dirty="0">
                <a:solidFill>
                  <a:schemeClr val="tx1"/>
                </a:solidFill>
              </a:rPr>
              <a:t>th</a:t>
            </a:r>
            <a:r>
              <a:rPr lang="en-US" sz="1600" b="1" dirty="0">
                <a:solidFill>
                  <a:schemeClr val="tx1"/>
                </a:solidFill>
              </a:rPr>
              <a:t> Century History 12</a:t>
            </a:r>
          </a:p>
          <a:p>
            <a:pPr>
              <a:lnSpc>
                <a:spcPct val="90000"/>
              </a:lnSpc>
            </a:pPr>
            <a:r>
              <a:rPr lang="en-US" sz="1600" b="1" dirty="0">
                <a:solidFill>
                  <a:schemeClr val="tx1"/>
                </a:solidFill>
              </a:rPr>
              <a:t>Contemporary Indigenous Studies*</a:t>
            </a:r>
          </a:p>
          <a:p>
            <a:pPr marL="0" indent="0">
              <a:lnSpc>
                <a:spcPct val="90000"/>
              </a:lnSpc>
              <a:buNone/>
            </a:pPr>
            <a:endParaRPr lang="en-US" sz="1600" dirty="0">
              <a:solidFill>
                <a:schemeClr val="tx1"/>
              </a:solidFill>
            </a:endParaRPr>
          </a:p>
          <a:p>
            <a:pPr>
              <a:lnSpc>
                <a:spcPct val="90000"/>
              </a:lnSpc>
            </a:pPr>
            <a:endParaRPr lang="en-CA" sz="1200" dirty="0">
              <a:solidFill>
                <a:schemeClr val="tx1"/>
              </a:solidFill>
            </a:endParaRPr>
          </a:p>
        </p:txBody>
      </p:sp>
    </p:spTree>
    <p:extLst>
      <p:ext uri="{BB962C8B-B14F-4D97-AF65-F5344CB8AC3E}">
        <p14:creationId xmlns:p14="http://schemas.microsoft.com/office/powerpoint/2010/main" val="426453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98746-45D4-45BA-B467-3785366EE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C0FD71-173E-4AC1-A9F7-7A34DE0C2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490097" cy="685800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innerShdw blurRad="57150" dist="38100">
              <a:prstClr val="black">
                <a:alpha val="70000"/>
              </a:prstClr>
            </a:innerShdw>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A3B5F-E941-66C1-3ECE-37FFADE56D54}"/>
              </a:ext>
            </a:extLst>
          </p:cNvPr>
          <p:cNvSpPr>
            <a:spLocks noGrp="1"/>
          </p:cNvSpPr>
          <p:nvPr>
            <p:ph type="title"/>
          </p:nvPr>
        </p:nvSpPr>
        <p:spPr>
          <a:xfrm>
            <a:off x="418338" y="1536192"/>
            <a:ext cx="2739199" cy="4042283"/>
          </a:xfrm>
        </p:spPr>
        <p:txBody>
          <a:bodyPr anchor="t">
            <a:normAutofit/>
          </a:bodyPr>
          <a:lstStyle/>
          <a:p>
            <a:r>
              <a:rPr lang="en-US" sz="2800" b="1" dirty="0">
                <a:solidFill>
                  <a:srgbClr val="FFFFFF"/>
                </a:solidFill>
              </a:rPr>
              <a:t>Science Courses</a:t>
            </a:r>
            <a:endParaRPr lang="en-CA" sz="2800" b="1" dirty="0">
              <a:solidFill>
                <a:srgbClr val="FFFFFF"/>
              </a:solidFill>
            </a:endParaRPr>
          </a:p>
        </p:txBody>
      </p:sp>
      <p:sp>
        <p:nvSpPr>
          <p:cNvPr id="3" name="Content Placeholder 2">
            <a:extLst>
              <a:ext uri="{FF2B5EF4-FFF2-40B4-BE49-F238E27FC236}">
                <a16:creationId xmlns:a16="http://schemas.microsoft.com/office/drawing/2014/main" id="{3D2CB7C7-257E-26CC-F834-6CF4D61EB02E}"/>
              </a:ext>
            </a:extLst>
          </p:cNvPr>
          <p:cNvSpPr>
            <a:spLocks noGrp="1"/>
          </p:cNvSpPr>
          <p:nvPr>
            <p:ph idx="1"/>
          </p:nvPr>
        </p:nvSpPr>
        <p:spPr>
          <a:xfrm>
            <a:off x="3908435" y="666616"/>
            <a:ext cx="4689563" cy="4783925"/>
          </a:xfrm>
        </p:spPr>
        <p:txBody>
          <a:bodyPr anchor="t">
            <a:normAutofit/>
          </a:bodyPr>
          <a:lstStyle/>
          <a:p>
            <a:pPr marL="0" indent="0">
              <a:lnSpc>
                <a:spcPct val="90000"/>
              </a:lnSpc>
              <a:buNone/>
            </a:pPr>
            <a:r>
              <a:rPr lang="en-US" sz="1600" dirty="0">
                <a:solidFill>
                  <a:schemeClr val="tx1"/>
                </a:solidFill>
              </a:rPr>
              <a:t>Grade 12 level courses are recognized as Academic 12 </a:t>
            </a:r>
            <a:r>
              <a:rPr lang="en-US" sz="1600">
                <a:solidFill>
                  <a:schemeClr val="tx1"/>
                </a:solidFill>
              </a:rPr>
              <a:t>for Post-Secondary </a:t>
            </a:r>
            <a:r>
              <a:rPr lang="en-US" sz="1600" dirty="0">
                <a:solidFill>
                  <a:schemeClr val="tx1"/>
                </a:solidFill>
              </a:rPr>
              <a:t>Admission </a:t>
            </a:r>
          </a:p>
          <a:p>
            <a:pPr marL="0" indent="0">
              <a:lnSpc>
                <a:spcPct val="90000"/>
              </a:lnSpc>
              <a:buNone/>
            </a:pPr>
            <a:endParaRPr lang="en-US" sz="1600" dirty="0">
              <a:solidFill>
                <a:schemeClr val="tx1"/>
              </a:solidFill>
            </a:endParaRPr>
          </a:p>
          <a:p>
            <a:pPr>
              <a:lnSpc>
                <a:spcPct val="90000"/>
              </a:lnSpc>
            </a:pPr>
            <a:r>
              <a:rPr lang="en-CA" sz="1600" b="1" dirty="0">
                <a:solidFill>
                  <a:schemeClr val="tx1"/>
                </a:solidFill>
              </a:rPr>
              <a:t>Chemistry 11</a:t>
            </a:r>
          </a:p>
          <a:p>
            <a:pPr>
              <a:lnSpc>
                <a:spcPct val="90000"/>
              </a:lnSpc>
            </a:pPr>
            <a:r>
              <a:rPr lang="en-CA" sz="1600" b="1" dirty="0">
                <a:solidFill>
                  <a:schemeClr val="tx1"/>
                </a:solidFill>
              </a:rPr>
              <a:t>Environmental Science 11</a:t>
            </a:r>
          </a:p>
          <a:p>
            <a:pPr>
              <a:lnSpc>
                <a:spcPct val="90000"/>
              </a:lnSpc>
            </a:pPr>
            <a:r>
              <a:rPr lang="en-CA" sz="1600" b="1" dirty="0">
                <a:solidFill>
                  <a:schemeClr val="tx1"/>
                </a:solidFill>
              </a:rPr>
              <a:t>Life Science 11</a:t>
            </a:r>
          </a:p>
          <a:p>
            <a:pPr>
              <a:lnSpc>
                <a:spcPct val="90000"/>
              </a:lnSpc>
            </a:pPr>
            <a:r>
              <a:rPr lang="en-CA" sz="1600" b="1" dirty="0">
                <a:solidFill>
                  <a:schemeClr val="tx1"/>
                </a:solidFill>
              </a:rPr>
              <a:t>Physics 11</a:t>
            </a:r>
          </a:p>
          <a:p>
            <a:pPr>
              <a:lnSpc>
                <a:spcPct val="90000"/>
              </a:lnSpc>
            </a:pPr>
            <a:r>
              <a:rPr lang="en-CA" sz="1600" b="1" dirty="0">
                <a:solidFill>
                  <a:schemeClr val="tx1"/>
                </a:solidFill>
              </a:rPr>
              <a:t>Science for Citizens 11</a:t>
            </a:r>
          </a:p>
          <a:p>
            <a:pPr>
              <a:lnSpc>
                <a:spcPct val="90000"/>
              </a:lnSpc>
            </a:pPr>
            <a:r>
              <a:rPr lang="en-CA" sz="1600" b="1" dirty="0">
                <a:solidFill>
                  <a:schemeClr val="tx1"/>
                </a:solidFill>
              </a:rPr>
              <a:t>Anatomy and Physiology 12</a:t>
            </a:r>
          </a:p>
          <a:p>
            <a:pPr>
              <a:lnSpc>
                <a:spcPct val="90000"/>
              </a:lnSpc>
            </a:pPr>
            <a:r>
              <a:rPr lang="en-CA" sz="1600" b="1" dirty="0">
                <a:solidFill>
                  <a:schemeClr val="tx1"/>
                </a:solidFill>
              </a:rPr>
              <a:t>Chemistry 12</a:t>
            </a:r>
          </a:p>
          <a:p>
            <a:pPr>
              <a:lnSpc>
                <a:spcPct val="90000"/>
              </a:lnSpc>
            </a:pPr>
            <a:r>
              <a:rPr lang="en-CA" sz="1600" b="1" dirty="0">
                <a:solidFill>
                  <a:schemeClr val="tx1"/>
                </a:solidFill>
              </a:rPr>
              <a:t>Environmental Science 12</a:t>
            </a:r>
          </a:p>
          <a:p>
            <a:pPr>
              <a:lnSpc>
                <a:spcPct val="90000"/>
              </a:lnSpc>
            </a:pPr>
            <a:r>
              <a:rPr lang="en-CA" sz="1600" b="1" dirty="0">
                <a:solidFill>
                  <a:schemeClr val="tx1"/>
                </a:solidFill>
              </a:rPr>
              <a:t>Physics 12 </a:t>
            </a:r>
          </a:p>
          <a:p>
            <a:pPr>
              <a:lnSpc>
                <a:spcPct val="90000"/>
              </a:lnSpc>
            </a:pPr>
            <a:endParaRPr lang="en-CA" sz="1600" dirty="0">
              <a:solidFill>
                <a:schemeClr val="tx1"/>
              </a:solidFill>
            </a:endParaRPr>
          </a:p>
        </p:txBody>
      </p:sp>
    </p:spTree>
    <p:extLst>
      <p:ext uri="{BB962C8B-B14F-4D97-AF65-F5344CB8AC3E}">
        <p14:creationId xmlns:p14="http://schemas.microsoft.com/office/powerpoint/2010/main" val="364395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B3808F9-136D-4893-8CFE-1051C9212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4243" y="4483100"/>
            <a:ext cx="4223691" cy="1507067"/>
          </a:xfrm>
        </p:spPr>
        <p:txBody>
          <a:bodyPr>
            <a:normAutofit/>
          </a:bodyPr>
          <a:lstStyle/>
          <a:p>
            <a:pPr>
              <a:lnSpc>
                <a:spcPct val="90000"/>
              </a:lnSpc>
            </a:pPr>
            <a:r>
              <a:rPr lang="en-US" sz="2500" b="1" dirty="0"/>
              <a:t>Graduation requirements vs </a:t>
            </a:r>
            <a:br>
              <a:rPr lang="en-US" sz="2500" b="1" dirty="0"/>
            </a:br>
            <a:r>
              <a:rPr lang="en-US" sz="2500" b="1" dirty="0"/>
              <a:t>PSI admission requirements</a:t>
            </a:r>
          </a:p>
        </p:txBody>
      </p:sp>
      <p:pic>
        <p:nvPicPr>
          <p:cNvPr id="19" name="Picture 18" descr="Back shot of a row of graduates">
            <a:extLst>
              <a:ext uri="{FF2B5EF4-FFF2-40B4-BE49-F238E27FC236}">
                <a16:creationId xmlns:a16="http://schemas.microsoft.com/office/drawing/2014/main" id="{E42575A2-673F-9ED6-133D-1DCBAE44F2AD}"/>
              </a:ext>
            </a:extLst>
          </p:cNvPr>
          <p:cNvPicPr>
            <a:picLocks noChangeAspect="1"/>
          </p:cNvPicPr>
          <p:nvPr/>
        </p:nvPicPr>
        <p:blipFill>
          <a:blip r:embed="rId2"/>
          <a:srcRect l="32720" r="41715" b="-1"/>
          <a:stretch/>
        </p:blipFill>
        <p:spPr>
          <a:xfrm>
            <a:off x="623" y="10"/>
            <a:ext cx="2626519" cy="6857990"/>
          </a:xfrm>
          <a:prstGeom prst="rect">
            <a:avLst/>
          </a:prstGeom>
          <a:effectLst>
            <a:innerShdw blurRad="57150" dist="38100" dir="14460000">
              <a:prstClr val="black">
                <a:alpha val="70000"/>
              </a:prstClr>
            </a:innerShdw>
          </a:effectLst>
        </p:spPr>
      </p:pic>
      <p:sp>
        <p:nvSpPr>
          <p:cNvPr id="20" name="Content Placeholder 2"/>
          <p:cNvSpPr>
            <a:spLocks noGrp="1"/>
          </p:cNvSpPr>
          <p:nvPr>
            <p:ph idx="1"/>
          </p:nvPr>
        </p:nvSpPr>
        <p:spPr>
          <a:xfrm>
            <a:off x="2913459" y="685800"/>
            <a:ext cx="5541176" cy="3615267"/>
          </a:xfrm>
        </p:spPr>
        <p:txBody>
          <a:bodyPr>
            <a:normAutofit/>
          </a:bodyPr>
          <a:lstStyle/>
          <a:p>
            <a:pPr marL="0" indent="0">
              <a:lnSpc>
                <a:spcPct val="90000"/>
              </a:lnSpc>
              <a:buNone/>
            </a:pPr>
            <a:r>
              <a:rPr lang="en-US" sz="1900" b="1" dirty="0">
                <a:solidFill>
                  <a:schemeClr val="bg1"/>
                </a:solidFill>
              </a:rPr>
              <a:t>Please remember:</a:t>
            </a:r>
          </a:p>
          <a:p>
            <a:pPr>
              <a:lnSpc>
                <a:spcPct val="90000"/>
              </a:lnSpc>
            </a:pPr>
            <a:endParaRPr lang="en-US" sz="1900" b="1" dirty="0">
              <a:solidFill>
                <a:schemeClr val="bg1"/>
              </a:solidFill>
            </a:endParaRPr>
          </a:p>
          <a:p>
            <a:pPr>
              <a:lnSpc>
                <a:spcPct val="90000"/>
              </a:lnSpc>
            </a:pPr>
            <a:r>
              <a:rPr lang="en-US" sz="1900" b="1" dirty="0">
                <a:solidFill>
                  <a:schemeClr val="bg1"/>
                </a:solidFill>
              </a:rPr>
              <a:t>Every PSI may have different pre-requisites, please check all institutions carefully! </a:t>
            </a:r>
          </a:p>
          <a:p>
            <a:pPr>
              <a:lnSpc>
                <a:spcPct val="90000"/>
              </a:lnSpc>
            </a:pPr>
            <a:r>
              <a:rPr lang="en-US" sz="1900" b="1" u="sng" dirty="0">
                <a:solidFill>
                  <a:schemeClr val="bg1"/>
                </a:solidFill>
              </a:rPr>
              <a:t>Seek help if you want support with this. </a:t>
            </a:r>
          </a:p>
          <a:p>
            <a:pPr>
              <a:lnSpc>
                <a:spcPct val="90000"/>
              </a:lnSpc>
            </a:pPr>
            <a:r>
              <a:rPr lang="en-US" sz="1900" b="1" dirty="0">
                <a:solidFill>
                  <a:schemeClr val="bg1"/>
                </a:solidFill>
              </a:rPr>
              <a:t>**TIP: call an admissions officer or recruitment officer at the PSI of your choice </a:t>
            </a:r>
          </a:p>
        </p:txBody>
      </p:sp>
      <p:grpSp>
        <p:nvGrpSpPr>
          <p:cNvPr id="21" name="Group 20">
            <a:extLst>
              <a:ext uri="{FF2B5EF4-FFF2-40B4-BE49-F238E27FC236}">
                <a16:creationId xmlns:a16="http://schemas.microsoft.com/office/drawing/2014/main" id="{821AC1F2-D794-454F-8FDA-2826EEC8F0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76F9A36A-E2E0-458B-889B-59E444E3EC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1E05721-1619-4998-BF7F-E17071D5A8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615F2C8-8CC5-4E5D-8973-DCA09EFFBE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0AD7A5A-7A0C-4D1E-9525-7E91AF8EB8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246BAD8-6018-4C11-B4A7-F8174751F0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1530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3808F9-136D-4893-8CFE-1051C9212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41135" y="5020631"/>
            <a:ext cx="5202812" cy="1507067"/>
          </a:xfrm>
        </p:spPr>
        <p:txBody>
          <a:bodyPr>
            <a:normAutofit/>
          </a:bodyPr>
          <a:lstStyle/>
          <a:p>
            <a:r>
              <a:rPr lang="en-US" b="1" dirty="0"/>
              <a:t>P</a:t>
            </a:r>
            <a:r>
              <a:rPr lang="en-CA" b="1" dirty="0" err="1"/>
              <a:t>ost</a:t>
            </a:r>
            <a:r>
              <a:rPr lang="en-CA" b="1" dirty="0"/>
              <a:t>-Secondary Considerations - BC</a:t>
            </a:r>
          </a:p>
        </p:txBody>
      </p:sp>
      <p:pic>
        <p:nvPicPr>
          <p:cNvPr id="5" name="Picture 4" descr="A hand holding a pen and shading circles on a sheet">
            <a:extLst>
              <a:ext uri="{FF2B5EF4-FFF2-40B4-BE49-F238E27FC236}">
                <a16:creationId xmlns:a16="http://schemas.microsoft.com/office/drawing/2014/main" id="{F431CB9C-6EB9-9372-6FC0-51807F6AFAC3}"/>
              </a:ext>
            </a:extLst>
          </p:cNvPr>
          <p:cNvPicPr>
            <a:picLocks noChangeAspect="1"/>
          </p:cNvPicPr>
          <p:nvPr/>
        </p:nvPicPr>
        <p:blipFill>
          <a:blip r:embed="rId3"/>
          <a:srcRect l="51081" r="26610"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913458" y="0"/>
            <a:ext cx="6228163" cy="4722607"/>
          </a:xfrm>
        </p:spPr>
        <p:txBody>
          <a:bodyPr>
            <a:noAutofit/>
          </a:bodyPr>
          <a:lstStyle/>
          <a:p>
            <a:pPr>
              <a:lnSpc>
                <a:spcPct val="90000"/>
              </a:lnSpc>
            </a:pPr>
            <a:r>
              <a:rPr lang="en-CA" sz="1600" b="1" dirty="0">
                <a:solidFill>
                  <a:schemeClr val="bg1"/>
                </a:solidFill>
              </a:rPr>
              <a:t>PSIs– May require up to 6 Grade 12 level courses as part of your admissions portfolio. </a:t>
            </a:r>
          </a:p>
          <a:p>
            <a:pPr>
              <a:lnSpc>
                <a:spcPct val="90000"/>
              </a:lnSpc>
            </a:pPr>
            <a:r>
              <a:rPr lang="en-CA" sz="1600" b="1" dirty="0">
                <a:solidFill>
                  <a:schemeClr val="bg1"/>
                </a:solidFill>
              </a:rPr>
              <a:t>For some institutions like UBC: A Literacy 12 Assessment score of 3 may be required, and a second language to Grade 11 is no longer required – Sept 2026. </a:t>
            </a:r>
          </a:p>
          <a:p>
            <a:pPr>
              <a:lnSpc>
                <a:spcPct val="90000"/>
              </a:lnSpc>
            </a:pPr>
            <a:r>
              <a:rPr lang="en-CA" sz="1600" b="1" dirty="0">
                <a:solidFill>
                  <a:schemeClr val="bg1"/>
                </a:solidFill>
              </a:rPr>
              <a:t>Please check each degree program for specific requirements, PSI’s may be easing up on entrance requirements, </a:t>
            </a:r>
            <a:r>
              <a:rPr lang="en-CA" sz="1600" b="1" dirty="0">
                <a:solidFill>
                  <a:srgbClr val="FF0000"/>
                </a:solidFill>
              </a:rPr>
              <a:t>but the competition for entrance is not changing!</a:t>
            </a:r>
          </a:p>
          <a:p>
            <a:pPr>
              <a:lnSpc>
                <a:spcPct val="90000"/>
              </a:lnSpc>
            </a:pPr>
            <a:r>
              <a:rPr lang="en-CA" sz="1600" b="1" u="sng" dirty="0">
                <a:solidFill>
                  <a:schemeClr val="bg1"/>
                </a:solidFill>
              </a:rPr>
              <a:t>Check and double check your PSI’s pre-requisites!</a:t>
            </a:r>
          </a:p>
        </p:txBody>
      </p:sp>
      <p:grpSp>
        <p:nvGrpSpPr>
          <p:cNvPr id="11" name="Group 10">
            <a:extLst>
              <a:ext uri="{FF2B5EF4-FFF2-40B4-BE49-F238E27FC236}">
                <a16:creationId xmlns:a16="http://schemas.microsoft.com/office/drawing/2014/main" id="{821AC1F2-D794-454F-8FDA-2826EEC8F0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76F9A36A-E2E0-458B-889B-59E444E3EC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1E05721-1619-4998-BF7F-E17071D5A8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615F2C8-8CC5-4E5D-8973-DCA09EFFBE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0AD7A5A-7A0C-4D1E-9525-7E91AF8EB8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246BAD8-6018-4C11-B4A7-F8174751F0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2858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3808F9-136D-4893-8CFE-1051C9212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41135" y="5020631"/>
            <a:ext cx="5202812" cy="1507067"/>
          </a:xfrm>
        </p:spPr>
        <p:txBody>
          <a:bodyPr>
            <a:normAutofit/>
          </a:bodyPr>
          <a:lstStyle/>
          <a:p>
            <a:r>
              <a:rPr lang="en-US" b="1" dirty="0"/>
              <a:t>P</a:t>
            </a:r>
            <a:r>
              <a:rPr lang="en-CA" b="1" dirty="0" err="1"/>
              <a:t>ost</a:t>
            </a:r>
            <a:r>
              <a:rPr lang="en-CA" b="1" dirty="0"/>
              <a:t>-Secondary Considerations Part 2</a:t>
            </a:r>
          </a:p>
        </p:txBody>
      </p:sp>
      <p:pic>
        <p:nvPicPr>
          <p:cNvPr id="5" name="Picture 4" descr="A hand holding a pen and shading circles on a sheet">
            <a:extLst>
              <a:ext uri="{FF2B5EF4-FFF2-40B4-BE49-F238E27FC236}">
                <a16:creationId xmlns:a16="http://schemas.microsoft.com/office/drawing/2014/main" id="{F431CB9C-6EB9-9372-6FC0-51807F6AFAC3}"/>
              </a:ext>
            </a:extLst>
          </p:cNvPr>
          <p:cNvPicPr>
            <a:picLocks noChangeAspect="1"/>
          </p:cNvPicPr>
          <p:nvPr/>
        </p:nvPicPr>
        <p:blipFill>
          <a:blip r:embed="rId3"/>
          <a:srcRect l="51081" r="26610"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983935" y="330302"/>
            <a:ext cx="5748584" cy="5293258"/>
          </a:xfrm>
        </p:spPr>
        <p:txBody>
          <a:bodyPr>
            <a:noAutofit/>
          </a:bodyPr>
          <a:lstStyle/>
          <a:p>
            <a:pPr marL="0" indent="0">
              <a:lnSpc>
                <a:spcPct val="90000"/>
              </a:lnSpc>
              <a:buNone/>
            </a:pPr>
            <a:r>
              <a:rPr lang="en-CA" b="1" u="sng" dirty="0">
                <a:solidFill>
                  <a:schemeClr val="bg1"/>
                </a:solidFill>
              </a:rPr>
              <a:t>Academic Courses Include: </a:t>
            </a:r>
          </a:p>
          <a:p>
            <a:pPr marL="0" indent="0">
              <a:lnSpc>
                <a:spcPct val="90000"/>
              </a:lnSpc>
              <a:buNone/>
            </a:pPr>
            <a:r>
              <a:rPr lang="en-CA" b="1" dirty="0">
                <a:solidFill>
                  <a:schemeClr val="bg1"/>
                </a:solidFill>
              </a:rPr>
              <a:t>20th Century World History 12, Anatomy and Physiology 12, BC First Peoples 12, Calculus 12, Chemistry 12, Comparative Cultures 12, Comparative World Religions 12, English First Peoples 12, English Studies 12, Environmental Science 12 , Foundations of Math 12, Français Langue Première 12, French 12, Law Studies 12, Physics 12, Philosophy 12, Physical Geography 12, Pre-Calculus 12, Social Justice 12</a:t>
            </a:r>
          </a:p>
        </p:txBody>
      </p:sp>
      <p:grpSp>
        <p:nvGrpSpPr>
          <p:cNvPr id="11" name="Group 10">
            <a:extLst>
              <a:ext uri="{FF2B5EF4-FFF2-40B4-BE49-F238E27FC236}">
                <a16:creationId xmlns:a16="http://schemas.microsoft.com/office/drawing/2014/main" id="{821AC1F2-D794-454F-8FDA-2826EEC8F0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76F9A36A-E2E0-458B-889B-59E444E3EC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1E05721-1619-4998-BF7F-E17071D5A8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615F2C8-8CC5-4E5D-8973-DCA09EFFBE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0AD7A5A-7A0C-4D1E-9525-7E91AF8EB8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246BAD8-6018-4C11-B4A7-F8174751F0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4165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7D91B-C663-44BE-B618-5D0CAFEE9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A5C286-2391-F57A-441F-0EF9247FD971}"/>
              </a:ext>
            </a:extLst>
          </p:cNvPr>
          <p:cNvPicPr>
            <a:picLocks noChangeAspect="1"/>
          </p:cNvPicPr>
          <p:nvPr/>
        </p:nvPicPr>
        <p:blipFill>
          <a:blip r:embed="rId2">
            <a:alphaModFix amt="25000"/>
          </a:blip>
          <a:srcRect r="10999" b="-1"/>
          <a:stretch/>
        </p:blipFill>
        <p:spPr>
          <a:xfrm>
            <a:off x="-2386" y="-9256"/>
            <a:ext cx="9143980" cy="6857990"/>
          </a:xfrm>
          <a:prstGeom prst="rect">
            <a:avLst/>
          </a:prstGeom>
        </p:spPr>
      </p:pic>
      <p:sp>
        <p:nvSpPr>
          <p:cNvPr id="2" name="Title 1">
            <a:extLst>
              <a:ext uri="{FF2B5EF4-FFF2-40B4-BE49-F238E27FC236}">
                <a16:creationId xmlns:a16="http://schemas.microsoft.com/office/drawing/2014/main" id="{1D8768C5-12F1-5DEF-AD7D-8B818C453549}"/>
              </a:ext>
            </a:extLst>
          </p:cNvPr>
          <p:cNvSpPr>
            <a:spLocks noGrp="1"/>
          </p:cNvSpPr>
          <p:nvPr>
            <p:ph type="title"/>
          </p:nvPr>
        </p:nvSpPr>
        <p:spPr>
          <a:xfrm>
            <a:off x="3081516" y="4960122"/>
            <a:ext cx="7943853" cy="1507067"/>
          </a:xfrm>
        </p:spPr>
        <p:txBody>
          <a:bodyPr>
            <a:normAutofit/>
          </a:bodyPr>
          <a:lstStyle/>
          <a:p>
            <a:r>
              <a:rPr lang="en-CA" b="1" dirty="0"/>
              <a:t>Other Specialty options</a:t>
            </a:r>
          </a:p>
        </p:txBody>
      </p:sp>
      <p:grpSp>
        <p:nvGrpSpPr>
          <p:cNvPr id="11" name="Group 10">
            <a:extLst>
              <a:ext uri="{FF2B5EF4-FFF2-40B4-BE49-F238E27FC236}">
                <a16:creationId xmlns:a16="http://schemas.microsoft.com/office/drawing/2014/main" id="{35A0A01F-E83E-4747-9F8D-D9ADB09B99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5027FC86-FC97-497F-B520-F1007ACEBB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C249FED-753F-4505-B2B2-5A1E7F1F87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03B64D-3F15-4024-A10C-BB548DECD7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15D977A-A2CC-4C8A-9E80-40B282A6B9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1F4FA58-EB2A-49BC-A2F4-09DC96D8DE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aphicFrame>
        <p:nvGraphicFramePr>
          <p:cNvPr id="4" name="Table 3">
            <a:extLst>
              <a:ext uri="{FF2B5EF4-FFF2-40B4-BE49-F238E27FC236}">
                <a16:creationId xmlns:a16="http://schemas.microsoft.com/office/drawing/2014/main" id="{04B107F0-E080-0094-883C-55880F8A2CEC}"/>
              </a:ext>
            </a:extLst>
          </p:cNvPr>
          <p:cNvGraphicFramePr>
            <a:graphicFrameLocks noGrp="1"/>
          </p:cNvGraphicFramePr>
          <p:nvPr>
            <p:extLst>
              <p:ext uri="{D42A27DB-BD31-4B8C-83A1-F6EECF244321}">
                <p14:modId xmlns:p14="http://schemas.microsoft.com/office/powerpoint/2010/main" val="1686177055"/>
              </p:ext>
            </p:extLst>
          </p:nvPr>
        </p:nvGraphicFramePr>
        <p:xfrm>
          <a:off x="374868" y="865941"/>
          <a:ext cx="8298698" cy="3832639"/>
        </p:xfrm>
        <a:graphic>
          <a:graphicData uri="http://schemas.openxmlformats.org/drawingml/2006/table">
            <a:tbl>
              <a:tblPr firstRow="1" bandRow="1">
                <a:tableStyleId>{E269D01E-BC32-4049-B463-5C60D7B0CCD2}</a:tableStyleId>
              </a:tblPr>
              <a:tblGrid>
                <a:gridCol w="4088817">
                  <a:extLst>
                    <a:ext uri="{9D8B030D-6E8A-4147-A177-3AD203B41FA5}">
                      <a16:colId xmlns:a16="http://schemas.microsoft.com/office/drawing/2014/main" val="1483246552"/>
                    </a:ext>
                  </a:extLst>
                </a:gridCol>
                <a:gridCol w="4209881">
                  <a:extLst>
                    <a:ext uri="{9D8B030D-6E8A-4147-A177-3AD203B41FA5}">
                      <a16:colId xmlns:a16="http://schemas.microsoft.com/office/drawing/2014/main" val="343540675"/>
                    </a:ext>
                  </a:extLst>
                </a:gridCol>
              </a:tblGrid>
              <a:tr h="0">
                <a:tc>
                  <a:txBody>
                    <a:bodyPr/>
                    <a:lstStyle/>
                    <a:p>
                      <a:pPr algn="ctr"/>
                      <a:r>
                        <a:rPr lang="en-US" dirty="0">
                          <a:solidFill>
                            <a:sysClr val="windowText" lastClr="000000"/>
                          </a:solidFill>
                        </a:rPr>
                        <a:t>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rPr>
                        <a:t>Duration: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199990"/>
                  </a:ext>
                </a:extLst>
              </a:tr>
              <a:tr h="382139">
                <a:tc>
                  <a:txBody>
                    <a:bodyPr/>
                    <a:lstStyle/>
                    <a:p>
                      <a:r>
                        <a:rPr lang="en-US" dirty="0"/>
                        <a:t>Hairdressing-career prep Gr 11/12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Four full days a week – one </a:t>
                      </a:r>
                      <a:r>
                        <a:rPr lang="en-US" dirty="0" err="1"/>
                        <a:t>sem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4917875"/>
                  </a:ext>
                </a:extLst>
              </a:tr>
              <a:tr h="405425">
                <a:tc>
                  <a:txBody>
                    <a:bodyPr/>
                    <a:lstStyle/>
                    <a:p>
                      <a:r>
                        <a:rPr lang="en-US" dirty="0"/>
                        <a:t>*Trades sampler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Half day, one semester at Brooks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7151916"/>
                  </a:ext>
                </a:extLst>
              </a:tr>
              <a:tr h="405425">
                <a:tc>
                  <a:txBody>
                    <a:bodyPr/>
                    <a:lstStyle/>
                    <a:p>
                      <a:r>
                        <a:rPr lang="en-US" dirty="0"/>
                        <a:t>GIJE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Four and a half days per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03177"/>
                  </a:ext>
                </a:extLst>
              </a:tr>
              <a:tr h="405425">
                <a:tc>
                  <a:txBody>
                    <a:bodyPr/>
                    <a:lstStyle/>
                    <a:p>
                      <a:r>
                        <a:rPr lang="en-US" dirty="0"/>
                        <a:t>Hockey Academy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One semester for Gr 9-12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1440048"/>
                  </a:ext>
                </a:extLst>
              </a:tr>
              <a:tr h="329061">
                <a:tc>
                  <a:txBody>
                    <a:bodyPr/>
                    <a:lstStyle/>
                    <a:p>
                      <a:r>
                        <a:rPr lang="en-US" dirty="0"/>
                        <a:t>Active Living 11/12 – Girls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One blk/one semester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938807"/>
                  </a:ext>
                </a:extLst>
              </a:tr>
              <a:tr h="347349">
                <a:tc>
                  <a:txBody>
                    <a:bodyPr/>
                    <a:lstStyle/>
                    <a:p>
                      <a:r>
                        <a:rPr lang="en-US" dirty="0"/>
                        <a:t>Outdoor Education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Half days/one semester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0748443"/>
                  </a:ext>
                </a:extLst>
              </a:tr>
              <a:tr h="405425">
                <a:tc>
                  <a:txBody>
                    <a:bodyPr/>
                    <a:lstStyle/>
                    <a:p>
                      <a:r>
                        <a:rPr lang="en-US" dirty="0"/>
                        <a:t>Guitar 11/12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One blk/one semester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6261108"/>
                  </a:ext>
                </a:extLst>
              </a:tr>
              <a:tr h="335116">
                <a:tc>
                  <a:txBody>
                    <a:bodyPr/>
                    <a:lstStyle/>
                    <a:p>
                      <a:r>
                        <a:rPr lang="en-US" dirty="0"/>
                        <a:t>Film &amp; AV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One blk/one semester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9038905"/>
                  </a:ext>
                </a:extLst>
              </a:tr>
              <a:tr h="277788">
                <a:tc>
                  <a:txBody>
                    <a:bodyPr/>
                    <a:lstStyle/>
                    <a:p>
                      <a:r>
                        <a:rPr lang="en-US" dirty="0"/>
                        <a:t>Care Economy Sampler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One blk/one semester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971938"/>
                  </a:ext>
                </a:extLst>
              </a:tr>
            </a:tbl>
          </a:graphicData>
        </a:graphic>
      </p:graphicFrame>
    </p:spTree>
    <p:extLst>
      <p:ext uri="{BB962C8B-B14F-4D97-AF65-F5344CB8AC3E}">
        <p14:creationId xmlns:p14="http://schemas.microsoft.com/office/powerpoint/2010/main" val="5926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B3808F9-136D-4893-8CFE-1051C9212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768C5-12F1-5DEF-AD7D-8B818C453549}"/>
              </a:ext>
            </a:extLst>
          </p:cNvPr>
          <p:cNvSpPr>
            <a:spLocks noGrp="1"/>
          </p:cNvSpPr>
          <p:nvPr>
            <p:ph type="title"/>
          </p:nvPr>
        </p:nvSpPr>
        <p:spPr>
          <a:xfrm>
            <a:off x="3258254" y="5109124"/>
            <a:ext cx="4220368" cy="1507067"/>
          </a:xfrm>
        </p:spPr>
        <p:txBody>
          <a:bodyPr>
            <a:normAutofit/>
          </a:bodyPr>
          <a:lstStyle/>
          <a:p>
            <a:r>
              <a:rPr lang="en-US" b="1" dirty="0"/>
              <a:t>Dual Credit</a:t>
            </a:r>
            <a:endParaRPr lang="en-CA" b="1" dirty="0"/>
          </a:p>
        </p:txBody>
      </p:sp>
      <p:pic>
        <p:nvPicPr>
          <p:cNvPr id="5" name="Picture 4">
            <a:extLst>
              <a:ext uri="{FF2B5EF4-FFF2-40B4-BE49-F238E27FC236}">
                <a16:creationId xmlns:a16="http://schemas.microsoft.com/office/drawing/2014/main" id="{2EA5C286-2391-F57A-441F-0EF9247FD971}"/>
              </a:ext>
            </a:extLst>
          </p:cNvPr>
          <p:cNvPicPr>
            <a:picLocks noChangeAspect="1"/>
          </p:cNvPicPr>
          <p:nvPr/>
        </p:nvPicPr>
        <p:blipFill>
          <a:blip r:embed="rId2"/>
          <a:srcRect l="26504" r="47931"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C35A1E11-0CD4-3C03-0770-133B80718DCA}"/>
              </a:ext>
            </a:extLst>
          </p:cNvPr>
          <p:cNvSpPr>
            <a:spLocks noGrp="1"/>
          </p:cNvSpPr>
          <p:nvPr>
            <p:ph idx="1"/>
          </p:nvPr>
        </p:nvSpPr>
        <p:spPr>
          <a:xfrm>
            <a:off x="2913458" y="0"/>
            <a:ext cx="6228163" cy="5279010"/>
          </a:xfrm>
        </p:spPr>
        <p:txBody>
          <a:bodyPr>
            <a:noAutofit/>
          </a:bodyPr>
          <a:lstStyle/>
          <a:p>
            <a:pPr>
              <a:lnSpc>
                <a:spcPct val="90000"/>
              </a:lnSpc>
            </a:pPr>
            <a:r>
              <a:rPr lang="en-US" sz="1600" b="1" dirty="0">
                <a:solidFill>
                  <a:schemeClr val="bg1"/>
                </a:solidFill>
              </a:rPr>
              <a:t>English 115 + Eng 12 @ Brooks – will run for a half day</a:t>
            </a:r>
          </a:p>
          <a:p>
            <a:pPr>
              <a:lnSpc>
                <a:spcPct val="90000"/>
              </a:lnSpc>
            </a:pPr>
            <a:r>
              <a:rPr lang="en-US" sz="1600" b="1" dirty="0">
                <a:solidFill>
                  <a:schemeClr val="bg1"/>
                </a:solidFill>
              </a:rPr>
              <a:t>ECEa130 + CLC12 @ Brooks – 8 credits/one block</a:t>
            </a:r>
          </a:p>
          <a:p>
            <a:pPr>
              <a:lnSpc>
                <a:spcPct val="90000"/>
              </a:lnSpc>
            </a:pPr>
            <a:r>
              <a:rPr lang="en-US" sz="1600" b="1" dirty="0">
                <a:solidFill>
                  <a:schemeClr val="bg1"/>
                </a:solidFill>
              </a:rPr>
              <a:t>Auto Mechanics: Sept-June</a:t>
            </a:r>
          </a:p>
          <a:p>
            <a:pPr>
              <a:lnSpc>
                <a:spcPct val="90000"/>
              </a:lnSpc>
            </a:pPr>
            <a:r>
              <a:rPr lang="en-US" sz="1600" b="1" dirty="0">
                <a:solidFill>
                  <a:schemeClr val="bg1"/>
                </a:solidFill>
              </a:rPr>
              <a:t>Carpentry: Sept-April</a:t>
            </a:r>
          </a:p>
          <a:p>
            <a:pPr>
              <a:lnSpc>
                <a:spcPct val="90000"/>
              </a:lnSpc>
            </a:pPr>
            <a:r>
              <a:rPr lang="en-US" sz="1600" b="1" dirty="0">
                <a:solidFill>
                  <a:schemeClr val="bg1"/>
                </a:solidFill>
              </a:rPr>
              <a:t>Early Childhood Educator</a:t>
            </a:r>
            <a:endParaRPr lang="en-CA" sz="1600" b="1" dirty="0">
              <a:solidFill>
                <a:schemeClr val="bg1"/>
              </a:solidFill>
            </a:endParaRPr>
          </a:p>
          <a:p>
            <a:pPr>
              <a:lnSpc>
                <a:spcPct val="90000"/>
              </a:lnSpc>
            </a:pPr>
            <a:r>
              <a:rPr lang="en-CA" sz="1600" b="1" dirty="0">
                <a:solidFill>
                  <a:schemeClr val="bg1"/>
                </a:solidFill>
              </a:rPr>
              <a:t> Health Care Assistant: Sept-March </a:t>
            </a:r>
          </a:p>
          <a:p>
            <a:pPr>
              <a:lnSpc>
                <a:spcPct val="90000"/>
              </a:lnSpc>
            </a:pPr>
            <a:r>
              <a:rPr lang="en-CA" sz="1600" b="1" dirty="0">
                <a:solidFill>
                  <a:schemeClr val="bg1"/>
                </a:solidFill>
              </a:rPr>
              <a:t>Dual Credit Academic Courses and Programs: VIU, NIC, Camosun (max 2 courses): </a:t>
            </a:r>
          </a:p>
          <a:p>
            <a:pPr lvl="1">
              <a:lnSpc>
                <a:spcPct val="90000"/>
              </a:lnSpc>
            </a:pPr>
            <a:r>
              <a:rPr lang="en-CA" sz="1600" b="1" dirty="0">
                <a:solidFill>
                  <a:schemeClr val="bg1"/>
                </a:solidFill>
              </a:rPr>
              <a:t>Sept and Jan intake </a:t>
            </a:r>
            <a:br>
              <a:rPr lang="en-CA" sz="1600" b="1" dirty="0">
                <a:solidFill>
                  <a:schemeClr val="bg1"/>
                </a:solidFill>
              </a:rPr>
            </a:br>
            <a:r>
              <a:rPr lang="en-CA" sz="1600" b="1" dirty="0">
                <a:solidFill>
                  <a:schemeClr val="bg1"/>
                </a:solidFill>
              </a:rPr>
              <a:t>(must apply prior to April 3, 2026)</a:t>
            </a:r>
          </a:p>
        </p:txBody>
      </p:sp>
      <p:grpSp>
        <p:nvGrpSpPr>
          <p:cNvPr id="23" name="Group 22">
            <a:extLst>
              <a:ext uri="{FF2B5EF4-FFF2-40B4-BE49-F238E27FC236}">
                <a16:creationId xmlns:a16="http://schemas.microsoft.com/office/drawing/2014/main" id="{821AC1F2-D794-454F-8FDA-2826EEC8F0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4" name="Straight Connector 23">
              <a:extLst>
                <a:ext uri="{FF2B5EF4-FFF2-40B4-BE49-F238E27FC236}">
                  <a16:creationId xmlns:a16="http://schemas.microsoft.com/office/drawing/2014/main" id="{76F9A36A-E2E0-458B-889B-59E444E3EC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1E05721-1619-4998-BF7F-E17071D5A8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615F2C8-8CC5-4E5D-8973-DCA09EFFBE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0AD7A5A-7A0C-4D1E-9525-7E91AF8EB8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246BAD8-6018-4C11-B4A7-F8174751F0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156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E6EAF4-FC85-4B1C-AE4F-A1288AEA6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55293" y="3580461"/>
            <a:ext cx="2282922" cy="3248611"/>
          </a:xfrm>
        </p:spPr>
        <p:txBody>
          <a:bodyPr>
            <a:normAutofit/>
          </a:bodyPr>
          <a:lstStyle/>
          <a:p>
            <a:r>
              <a:rPr lang="en-US" b="1" dirty="0">
                <a:solidFill>
                  <a:schemeClr val="bg1"/>
                </a:solidFill>
              </a:rPr>
              <a:t>Course selection</a:t>
            </a:r>
            <a:endParaRPr lang="en-CA" b="1" dirty="0">
              <a:solidFill>
                <a:schemeClr val="bg1"/>
              </a:solidFill>
            </a:endParaRPr>
          </a:p>
        </p:txBody>
      </p:sp>
      <p:grpSp>
        <p:nvGrpSpPr>
          <p:cNvPr id="12" name="Group 11">
            <a:extLst>
              <a:ext uri="{FF2B5EF4-FFF2-40B4-BE49-F238E27FC236}">
                <a16:creationId xmlns:a16="http://schemas.microsoft.com/office/drawing/2014/main" id="{4BDDA2C6-0A45-450E-9B01-0DF332457D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7" name="Straight Connector 6">
              <a:extLst>
                <a:ext uri="{FF2B5EF4-FFF2-40B4-BE49-F238E27FC236}">
                  <a16:creationId xmlns:a16="http://schemas.microsoft.com/office/drawing/2014/main" id="{3E49B20D-202A-4B44-9900-8FCAF4B2AA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42207-99C9-4973-B3F5-ED1292ED4C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7784408-C716-4A3D-B952-30451D5C0F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4E099B9-FBE7-4F4D-84AD-FE282B23AC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E32795D-E406-44F8-9121-3A547F34B6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552BCAE7-51EB-4D3B-507A-DC3552808DA7}"/>
              </a:ext>
            </a:extLst>
          </p:cNvPr>
          <p:cNvGraphicFramePr>
            <a:graphicFrameLocks noGrp="1"/>
          </p:cNvGraphicFramePr>
          <p:nvPr>
            <p:ph idx="1"/>
            <p:extLst>
              <p:ext uri="{D42A27DB-BD31-4B8C-83A1-F6EECF244321}">
                <p14:modId xmlns:p14="http://schemas.microsoft.com/office/powerpoint/2010/main" val="59853430"/>
              </p:ext>
            </p:extLst>
          </p:nvPr>
        </p:nvGraphicFramePr>
        <p:xfrm>
          <a:off x="811509" y="578976"/>
          <a:ext cx="4642845"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853069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t>ONLINE</a:t>
            </a:r>
            <a:br>
              <a:rPr lang="en-US" b="1" dirty="0"/>
            </a:br>
            <a:r>
              <a:rPr lang="en-US" b="1" dirty="0"/>
              <a:t>RESOURCES</a:t>
            </a:r>
          </a:p>
        </p:txBody>
      </p:sp>
    </p:spTree>
    <p:extLst>
      <p:ext uri="{BB962C8B-B14F-4D97-AF65-F5344CB8AC3E}">
        <p14:creationId xmlns:p14="http://schemas.microsoft.com/office/powerpoint/2010/main" val="716593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1" y="740664"/>
            <a:ext cx="9194521" cy="5528892"/>
          </a:xfrm>
          <a:prstGeom prst="rect">
            <a:avLst/>
          </a:prstGeom>
        </p:spPr>
      </p:pic>
    </p:spTree>
    <p:extLst>
      <p:ext uri="{BB962C8B-B14F-4D97-AF65-F5344CB8AC3E}">
        <p14:creationId xmlns:p14="http://schemas.microsoft.com/office/powerpoint/2010/main" val="2536396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393" y="5195047"/>
            <a:ext cx="8015287" cy="914400"/>
          </a:xfrm>
        </p:spPr>
        <p:txBody>
          <a:bodyPr/>
          <a:lstStyle/>
          <a:p>
            <a:r>
              <a:rPr lang="en-CA" b="1" dirty="0"/>
              <a:t>Course Handbook	</a:t>
            </a:r>
          </a:p>
        </p:txBody>
      </p:sp>
      <p:sp>
        <p:nvSpPr>
          <p:cNvPr id="3" name="Text Placeholder 2"/>
          <p:cNvSpPr>
            <a:spLocks noGrp="1"/>
          </p:cNvSpPr>
          <p:nvPr>
            <p:ph type="body" sz="half" idx="1"/>
          </p:nvPr>
        </p:nvSpPr>
        <p:spPr>
          <a:xfrm>
            <a:off x="653526" y="748553"/>
            <a:ext cx="4504765" cy="4419600"/>
          </a:xfrm>
        </p:spPr>
        <p:txBody>
          <a:bodyPr/>
          <a:lstStyle/>
          <a:p>
            <a:pPr marL="0" indent="0">
              <a:buNone/>
            </a:pPr>
            <a:r>
              <a:rPr lang="en-CA" b="1" dirty="0">
                <a:solidFill>
                  <a:schemeClr val="bg1"/>
                </a:solidFill>
              </a:rPr>
              <a:t>The </a:t>
            </a:r>
            <a:r>
              <a:rPr lang="en-CA" b="1" i="1" dirty="0">
                <a:solidFill>
                  <a:schemeClr val="bg1"/>
                </a:solidFill>
              </a:rPr>
              <a:t>Course Handbook </a:t>
            </a:r>
            <a:r>
              <a:rPr lang="en-CA" b="1" dirty="0">
                <a:solidFill>
                  <a:schemeClr val="bg1"/>
                </a:solidFill>
              </a:rPr>
              <a:t>and more information about the course selection process are available on the Brooks website:</a:t>
            </a:r>
          </a:p>
          <a:p>
            <a:pPr>
              <a:buNone/>
            </a:pPr>
            <a:endParaRPr lang="en-CA" b="1" dirty="0">
              <a:solidFill>
                <a:schemeClr val="bg1"/>
              </a:solidFill>
            </a:endParaRPr>
          </a:p>
          <a:p>
            <a:pPr algn="ctr">
              <a:buNone/>
            </a:pPr>
            <a:r>
              <a:rPr lang="en-CA" b="1" dirty="0">
                <a:solidFill>
                  <a:schemeClr val="bg1"/>
                </a:solidFill>
                <a:ea typeface="+mn-lt"/>
                <a:cs typeface="+mn-lt"/>
              </a:rPr>
              <a:t>https://</a:t>
            </a:r>
            <a:r>
              <a:rPr lang="en-CA" sz="2000" b="1" dirty="0">
                <a:solidFill>
                  <a:schemeClr val="bg1"/>
                </a:solidFill>
                <a:ea typeface="+mn-lt"/>
                <a:cs typeface="+mn-lt"/>
              </a:rPr>
              <a:t>www.sd47.bc.ca/brooks/</a:t>
            </a:r>
            <a:r>
              <a:rPr lang="en-CA" b="1" dirty="0">
                <a:solidFill>
                  <a:schemeClr val="bg1"/>
                </a:solidFill>
                <a:ea typeface="+mn-lt"/>
                <a:cs typeface="+mn-lt"/>
              </a:rPr>
              <a:t>academic-advising-1</a:t>
            </a:r>
            <a:endParaRPr lang="en-CA" b="1" dirty="0">
              <a:solidFill>
                <a:schemeClr val="bg1"/>
              </a:solidFill>
            </a:endParaRPr>
          </a:p>
        </p:txBody>
      </p:sp>
      <p:pic>
        <p:nvPicPr>
          <p:cNvPr id="1026" name="Picture 2" descr="C:\Users\aburt\AppData\Local\Microsoft\Windows\Temporary Internet Files\Content.IE5\6GMSGLVX\MC900238981[1].wmf"/>
          <p:cNvPicPr>
            <a:picLocks noGrp="1" noChangeAspect="1" noChangeArrowheads="1"/>
          </p:cNvPicPr>
          <p:nvPr>
            <p:ph sz="half" idx="2"/>
          </p:nvPr>
        </p:nvPicPr>
        <p:blipFill>
          <a:blip r:embed="rId2" cstate="print"/>
          <a:srcRect/>
          <a:stretch>
            <a:fillRect/>
          </a:stretch>
        </p:blipFill>
        <p:spPr bwMode="auto">
          <a:xfrm>
            <a:off x="5496262" y="1846730"/>
            <a:ext cx="2867174" cy="1998421"/>
          </a:xfrm>
          <a:prstGeom prst="rect">
            <a:avLst/>
          </a:prstGeom>
          <a:noFill/>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91" y="4592619"/>
            <a:ext cx="8244333" cy="1524000"/>
          </a:xfrm>
        </p:spPr>
        <p:txBody>
          <a:bodyPr/>
          <a:lstStyle/>
          <a:p>
            <a:r>
              <a:rPr lang="en-US" b="1" dirty="0"/>
              <a:t>School Counsellors and Advisors</a:t>
            </a:r>
          </a:p>
        </p:txBody>
      </p:sp>
      <p:sp>
        <p:nvSpPr>
          <p:cNvPr id="3" name="Content Placeholder 2"/>
          <p:cNvSpPr>
            <a:spLocks noGrp="1"/>
          </p:cNvSpPr>
          <p:nvPr>
            <p:ph idx="1"/>
          </p:nvPr>
        </p:nvSpPr>
        <p:spPr>
          <a:xfrm>
            <a:off x="533400" y="533400"/>
            <a:ext cx="8499764" cy="3767670"/>
          </a:xfrm>
        </p:spPr>
        <p:txBody>
          <a:bodyPr>
            <a:normAutofit/>
          </a:bodyPr>
          <a:lstStyle/>
          <a:p>
            <a:pPr hangingPunct="0"/>
            <a:r>
              <a:rPr lang="en-US" b="1" dirty="0">
                <a:solidFill>
                  <a:schemeClr val="bg1"/>
                </a:solidFill>
              </a:rPr>
              <a:t>Mrs. Maxwell (A-K) Elaine.Maxwell@sd47.bc.ca</a:t>
            </a:r>
            <a:endParaRPr lang="en-US" dirty="0">
              <a:solidFill>
                <a:schemeClr val="bg1"/>
              </a:solidFill>
            </a:endParaRPr>
          </a:p>
          <a:p>
            <a:pPr hangingPunct="0"/>
            <a:r>
              <a:rPr lang="en-US" b="1" dirty="0">
                <a:solidFill>
                  <a:schemeClr val="bg1"/>
                </a:solidFill>
              </a:rPr>
              <a:t>Mrs. Massullo (L-Z) Andrea.Massullo@sd47.bc.ca</a:t>
            </a:r>
          </a:p>
          <a:p>
            <a:pPr hangingPunct="0"/>
            <a:endParaRPr lang="en-US" b="1" dirty="0">
              <a:solidFill>
                <a:schemeClr val="bg1"/>
              </a:solidFill>
            </a:endParaRPr>
          </a:p>
          <a:p>
            <a:pPr hangingPunct="0"/>
            <a:r>
              <a:rPr lang="en-US" b="1" dirty="0">
                <a:solidFill>
                  <a:schemeClr val="bg1"/>
                </a:solidFill>
              </a:rPr>
              <a:t>Mrs. Ellis - Academic Advising and Dual Credit Pathways Coordinator Pam.Ellis@sd47.bc.ca</a:t>
            </a:r>
          </a:p>
          <a:p>
            <a:pPr hangingPunct="0"/>
            <a:r>
              <a:rPr lang="en-US" b="1" dirty="0">
                <a:solidFill>
                  <a:schemeClr val="bg1"/>
                </a:solidFill>
              </a:rPr>
              <a:t>Mrs. Carlson - Career Pathways Coordinator (Trades Specific) kerri.carlson@sd47.bc.ca</a:t>
            </a:r>
          </a:p>
          <a:p>
            <a:pPr hangingPunct="0">
              <a:buNone/>
            </a:pP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BE0E16-B5CD-4823-920C-141C03CE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rson walking up a stairs">
            <a:extLst>
              <a:ext uri="{FF2B5EF4-FFF2-40B4-BE49-F238E27FC236}">
                <a16:creationId xmlns:a16="http://schemas.microsoft.com/office/drawing/2014/main" id="{6D624103-DC1E-64B0-DA59-B900D248B796}"/>
              </a:ext>
            </a:extLst>
          </p:cNvPr>
          <p:cNvPicPr>
            <a:picLocks noChangeAspect="1"/>
          </p:cNvPicPr>
          <p:nvPr/>
        </p:nvPicPr>
        <p:blipFill>
          <a:blip r:embed="rId2">
            <a:alphaModFix amt="25000"/>
          </a:blip>
          <a:srcRect l="11000" r="-1" b="-1"/>
          <a:stretch/>
        </p:blipFill>
        <p:spPr>
          <a:xfrm>
            <a:off x="-83197" y="-5867"/>
            <a:ext cx="9143980" cy="6857990"/>
          </a:xfrm>
          <a:prstGeom prst="rect">
            <a:avLst/>
          </a:prstGeom>
        </p:spPr>
      </p:pic>
      <p:sp>
        <p:nvSpPr>
          <p:cNvPr id="4" name="Title 3"/>
          <p:cNvSpPr>
            <a:spLocks noGrp="1"/>
          </p:cNvSpPr>
          <p:nvPr>
            <p:ph type="ctrTitle"/>
          </p:nvPr>
        </p:nvSpPr>
        <p:spPr>
          <a:xfrm>
            <a:off x="523916" y="2683196"/>
            <a:ext cx="6651434" cy="2971801"/>
          </a:xfrm>
        </p:spPr>
        <p:txBody>
          <a:bodyPr>
            <a:normAutofit/>
          </a:bodyPr>
          <a:lstStyle/>
          <a:p>
            <a:r>
              <a:rPr lang="en-US" b="1" dirty="0"/>
              <a:t>Final </a:t>
            </a:r>
            <a:br>
              <a:rPr lang="en-US" b="1" dirty="0"/>
            </a:br>
            <a:r>
              <a:rPr lang="en-US" b="1" dirty="0"/>
              <a:t>thoughts/Questions</a:t>
            </a:r>
          </a:p>
        </p:txBody>
      </p:sp>
      <p:grpSp>
        <p:nvGrpSpPr>
          <p:cNvPr id="12" name="Group 11">
            <a:extLst>
              <a:ext uri="{FF2B5EF4-FFF2-40B4-BE49-F238E27FC236}">
                <a16:creationId xmlns:a16="http://schemas.microsoft.com/office/drawing/2014/main" id="{4D0FC6BF-F49C-40E0-9F92-EAB34F9E0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1127" y="9144"/>
            <a:ext cx="4560492" cy="6163733"/>
            <a:chOff x="6108170" y="8467"/>
            <a:chExt cx="6080656" cy="6163733"/>
          </a:xfrm>
        </p:grpSpPr>
        <p:cxnSp>
          <p:nvCxnSpPr>
            <p:cNvPr id="13" name="Straight Connector 12">
              <a:extLst>
                <a:ext uri="{FF2B5EF4-FFF2-40B4-BE49-F238E27FC236}">
                  <a16:creationId xmlns:a16="http://schemas.microsoft.com/office/drawing/2014/main" id="{D191372C-9E41-4D9D-89BA-F561AE18F2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FFE91DC-6870-4E3D-982C-ED9F8786A4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9D8700F-EE0E-4C23-A5E9-EDC6F408C4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9048016-2054-4349-B751-99B92206ED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633158C-706D-47D3-B036-BE500A100C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5944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B8FFBB-0A2D-4D4C-B94B-320ABB349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13159" y="4487332"/>
            <a:ext cx="6400800" cy="1507067"/>
          </a:xfrm>
        </p:spPr>
        <p:txBody>
          <a:bodyPr>
            <a:normAutofit/>
          </a:bodyPr>
          <a:lstStyle/>
          <a:p>
            <a:r>
              <a:rPr lang="en-US" b="1"/>
              <a:t>Why is Course Selection So Important?</a:t>
            </a:r>
          </a:p>
        </p:txBody>
      </p:sp>
      <p:grpSp>
        <p:nvGrpSpPr>
          <p:cNvPr id="12" name="Group 11">
            <a:extLst>
              <a:ext uri="{FF2B5EF4-FFF2-40B4-BE49-F238E27FC236}">
                <a16:creationId xmlns:a16="http://schemas.microsoft.com/office/drawing/2014/main" id="{0EC92BD4-3684-4A4A-84FF-704DCA7A3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7" name="Straight Connector 6">
              <a:extLst>
                <a:ext uri="{FF2B5EF4-FFF2-40B4-BE49-F238E27FC236}">
                  <a16:creationId xmlns:a16="http://schemas.microsoft.com/office/drawing/2014/main" id="{CBA388E6-4C14-4B9E-A26C-CCA504DAB3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E122466-428E-43AB-9AB9-02C82A3902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749A3CE-D685-4BD6-9E32-FECB9B95F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1C33F82-A690-4D10-9DF8-7B2B300FC2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C37F367-774B-4B76-82C0-09AA8E2D96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aphicFrame>
        <p:nvGraphicFramePr>
          <p:cNvPr id="5" name="Content Placeholder 1">
            <a:extLst>
              <a:ext uri="{FF2B5EF4-FFF2-40B4-BE49-F238E27FC236}">
                <a16:creationId xmlns:a16="http://schemas.microsoft.com/office/drawing/2014/main" id="{1921E38A-CCC6-DC4B-972A-6B65CDFBC23D}"/>
              </a:ext>
            </a:extLst>
          </p:cNvPr>
          <p:cNvGraphicFramePr>
            <a:graphicFrameLocks noGrp="1"/>
          </p:cNvGraphicFramePr>
          <p:nvPr>
            <p:ph idx="1"/>
            <p:extLst>
              <p:ext uri="{D42A27DB-BD31-4B8C-83A1-F6EECF244321}">
                <p14:modId xmlns:p14="http://schemas.microsoft.com/office/powerpoint/2010/main" val="2414026642"/>
              </p:ext>
            </p:extLst>
          </p:nvPr>
        </p:nvGraphicFramePr>
        <p:xfrm>
          <a:off x="513158" y="685800"/>
          <a:ext cx="7673587" cy="361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13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 view of graduates in an outdoor graduation">
            <a:extLst>
              <a:ext uri="{FF2B5EF4-FFF2-40B4-BE49-F238E27FC236}">
                <a16:creationId xmlns:a16="http://schemas.microsoft.com/office/drawing/2014/main" id="{BDB0B4E3-3B30-9443-2246-26FE064F1838}"/>
              </a:ext>
            </a:extLst>
          </p:cNvPr>
          <p:cNvPicPr>
            <a:picLocks noChangeAspect="1"/>
          </p:cNvPicPr>
          <p:nvPr/>
        </p:nvPicPr>
        <p:blipFill>
          <a:blip r:embed="rId2">
            <a:alphaModFix amt="40000"/>
          </a:blip>
          <a:srcRect r="10999" b="-1"/>
          <a:stretch/>
        </p:blipFill>
        <p:spPr>
          <a:xfrm>
            <a:off x="-2381" y="10"/>
            <a:ext cx="9143999" cy="6857990"/>
          </a:xfrm>
          <a:prstGeom prst="rect">
            <a:avLst/>
          </a:prstGeom>
        </p:spPr>
      </p:pic>
      <p:sp>
        <p:nvSpPr>
          <p:cNvPr id="2" name="Title 1"/>
          <p:cNvSpPr>
            <a:spLocks noGrp="1"/>
          </p:cNvSpPr>
          <p:nvPr>
            <p:ph type="ctrTitle"/>
          </p:nvPr>
        </p:nvSpPr>
        <p:spPr>
          <a:xfrm>
            <a:off x="513159" y="685799"/>
            <a:ext cx="6000750" cy="2971801"/>
          </a:xfrm>
        </p:spPr>
        <p:txBody>
          <a:bodyPr>
            <a:normAutofit/>
          </a:bodyPr>
          <a:lstStyle/>
          <a:p>
            <a:r>
              <a:rPr lang="en-CA" b="1" dirty="0"/>
              <a:t>The Graduation Program</a:t>
            </a:r>
          </a:p>
        </p:txBody>
      </p:sp>
    </p:spTree>
    <p:extLst>
      <p:ext uri="{BB962C8B-B14F-4D97-AF65-F5344CB8AC3E}">
        <p14:creationId xmlns:p14="http://schemas.microsoft.com/office/powerpoint/2010/main" val="408940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42900" y="4960137"/>
            <a:ext cx="8648700" cy="1463040"/>
          </a:xfrm>
        </p:spPr>
        <p:txBody>
          <a:bodyPr vert="horz" lIns="91440" tIns="45720" rIns="91440" bIns="45720" rtlCol="0" anchor="ctr">
            <a:normAutofit fontScale="90000"/>
          </a:bodyPr>
          <a:lstStyle/>
          <a:p>
            <a:r>
              <a:rPr lang="en-US" sz="5000" b="1" kern="1200" cap="all" spc="200" baseline="0" dirty="0">
                <a:solidFill>
                  <a:srgbClr val="FFFFFF"/>
                </a:solidFill>
                <a:latin typeface="+mj-lt"/>
                <a:ea typeface="+mj-ea"/>
                <a:cs typeface="+mj-cs"/>
              </a:rPr>
              <a:t>Required Courses</a:t>
            </a:r>
            <a:br>
              <a:rPr lang="en-US" sz="5000" b="1" kern="1200" cap="all" spc="200" baseline="0" dirty="0">
                <a:solidFill>
                  <a:srgbClr val="FFFFFF"/>
                </a:solidFill>
                <a:latin typeface="+mj-lt"/>
                <a:ea typeface="+mj-ea"/>
                <a:cs typeface="+mj-cs"/>
              </a:rPr>
            </a:br>
            <a:r>
              <a:rPr lang="en-US" sz="5000" b="1" kern="1200" cap="all" spc="200" baseline="0" dirty="0">
                <a:solidFill>
                  <a:srgbClr val="FFFFFF"/>
                </a:solidFill>
                <a:latin typeface="+mj-lt"/>
                <a:ea typeface="+mj-ea"/>
                <a:cs typeface="+mj-cs"/>
              </a:rPr>
              <a:t> for Graduation</a:t>
            </a:r>
          </a:p>
        </p:txBody>
      </p:sp>
      <p:pic>
        <p:nvPicPr>
          <p:cNvPr id="16" name="Picture 15">
            <a:extLst>
              <a:ext uri="{FF2B5EF4-FFF2-40B4-BE49-F238E27FC236}">
                <a16:creationId xmlns:a16="http://schemas.microsoft.com/office/drawing/2014/main" id="{13842C67-9ED6-4B75-B65E-4C8F75186663}"/>
              </a:ext>
            </a:extLst>
          </p:cNvPr>
          <p:cNvPicPr>
            <a:picLocks noChangeAspect="1"/>
          </p:cNvPicPr>
          <p:nvPr/>
        </p:nvPicPr>
        <p:blipFill>
          <a:blip r:embed="rId2"/>
          <a:stretch>
            <a:fillRect/>
          </a:stretch>
        </p:blipFill>
        <p:spPr>
          <a:xfrm>
            <a:off x="1436775" y="205983"/>
            <a:ext cx="6268163" cy="3306457"/>
          </a:xfrm>
          <a:prstGeom prst="rect">
            <a:avLst/>
          </a:prstGeom>
        </p:spPr>
      </p:pic>
      <p:sp>
        <p:nvSpPr>
          <p:cNvPr id="2" name="TextBox 1">
            <a:extLst>
              <a:ext uri="{FF2B5EF4-FFF2-40B4-BE49-F238E27FC236}">
                <a16:creationId xmlns:a16="http://schemas.microsoft.com/office/drawing/2014/main" id="{7E8CC771-8E5C-DF9B-0E1E-94406F038240}"/>
              </a:ext>
            </a:extLst>
          </p:cNvPr>
          <p:cNvSpPr txBox="1"/>
          <p:nvPr/>
        </p:nvSpPr>
        <p:spPr>
          <a:xfrm>
            <a:off x="1434490" y="3512440"/>
            <a:ext cx="5804510" cy="830997"/>
          </a:xfrm>
          <a:prstGeom prst="rect">
            <a:avLst/>
          </a:prstGeom>
          <a:noFill/>
        </p:spPr>
        <p:txBody>
          <a:bodyPr wrap="square" rtlCol="0">
            <a:spAutoFit/>
          </a:bodyPr>
          <a:lstStyle/>
          <a:p>
            <a:r>
              <a:rPr lang="en-US" sz="1600" dirty="0"/>
              <a:t>All students must take one Indigenous Focused Education class prior to graduation. This may be English First Peoples, B.C. First Peoples or an </a:t>
            </a:r>
            <a:r>
              <a:rPr lang="en-US" sz="1600" dirty="0" err="1"/>
              <a:t>ayajuthem</a:t>
            </a:r>
            <a:r>
              <a:rPr lang="en-US" sz="1600" dirty="0"/>
              <a:t> class taken at the Grade 10,11 or 12 level</a:t>
            </a:r>
            <a:endParaRPr lang="en-CA" sz="1600" dirty="0"/>
          </a:p>
        </p:txBody>
      </p:sp>
    </p:spTree>
    <p:extLst>
      <p:ext uri="{BB962C8B-B14F-4D97-AF65-F5344CB8AC3E}">
        <p14:creationId xmlns:p14="http://schemas.microsoft.com/office/powerpoint/2010/main" val="2941102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42900" y="4786401"/>
            <a:ext cx="8648700" cy="1463040"/>
          </a:xfrm>
        </p:spPr>
        <p:txBody>
          <a:bodyPr vert="horz" lIns="91440" tIns="45720" rIns="91440" bIns="45720" rtlCol="0" anchor="ctr">
            <a:normAutofit fontScale="90000"/>
          </a:bodyPr>
          <a:lstStyle/>
          <a:p>
            <a:r>
              <a:rPr lang="en-US" sz="5000" b="1" kern="1200" cap="all" spc="200" baseline="0" dirty="0">
                <a:solidFill>
                  <a:srgbClr val="FFFFFF"/>
                </a:solidFill>
                <a:latin typeface="+mj-lt"/>
                <a:ea typeface="+mj-ea"/>
                <a:cs typeface="+mj-cs"/>
              </a:rPr>
              <a:t>Required Courses</a:t>
            </a:r>
            <a:br>
              <a:rPr lang="en-US" sz="5000" b="1" kern="1200" cap="all" spc="200" baseline="0" dirty="0">
                <a:solidFill>
                  <a:srgbClr val="FFFFFF"/>
                </a:solidFill>
                <a:latin typeface="+mj-lt"/>
                <a:ea typeface="+mj-ea"/>
                <a:cs typeface="+mj-cs"/>
              </a:rPr>
            </a:br>
            <a:r>
              <a:rPr lang="en-US" sz="5000" b="1" kern="1200" cap="all" spc="200" baseline="0" dirty="0">
                <a:solidFill>
                  <a:srgbClr val="FFFFFF"/>
                </a:solidFill>
                <a:latin typeface="+mj-lt"/>
                <a:ea typeface="+mj-ea"/>
                <a:cs typeface="+mj-cs"/>
              </a:rPr>
              <a:t> for FI Graduation</a:t>
            </a:r>
          </a:p>
        </p:txBody>
      </p:sp>
      <p:graphicFrame>
        <p:nvGraphicFramePr>
          <p:cNvPr id="3" name="Table 2">
            <a:extLst>
              <a:ext uri="{FF2B5EF4-FFF2-40B4-BE49-F238E27FC236}">
                <a16:creationId xmlns:a16="http://schemas.microsoft.com/office/drawing/2014/main" id="{148ABBA3-E1AC-4CBB-3876-3C3C85E76725}"/>
              </a:ext>
            </a:extLst>
          </p:cNvPr>
          <p:cNvGraphicFramePr>
            <a:graphicFrameLocks noGrp="1"/>
          </p:cNvGraphicFramePr>
          <p:nvPr>
            <p:extLst>
              <p:ext uri="{D42A27DB-BD31-4B8C-83A1-F6EECF244321}">
                <p14:modId xmlns:p14="http://schemas.microsoft.com/office/powerpoint/2010/main" val="3183964111"/>
              </p:ext>
            </p:extLst>
          </p:nvPr>
        </p:nvGraphicFramePr>
        <p:xfrm>
          <a:off x="909594" y="434823"/>
          <a:ext cx="7515312" cy="4114800"/>
        </p:xfrm>
        <a:graphic>
          <a:graphicData uri="http://schemas.openxmlformats.org/drawingml/2006/table">
            <a:tbl>
              <a:tblPr firstRow="1" bandRow="1">
                <a:tableStyleId>{073A0DAA-6AF3-43AB-8588-CEC1D06C72B9}</a:tableStyleId>
              </a:tblPr>
              <a:tblGrid>
                <a:gridCol w="2505104">
                  <a:extLst>
                    <a:ext uri="{9D8B030D-6E8A-4147-A177-3AD203B41FA5}">
                      <a16:colId xmlns:a16="http://schemas.microsoft.com/office/drawing/2014/main" val="20000"/>
                    </a:ext>
                  </a:extLst>
                </a:gridCol>
                <a:gridCol w="2505104">
                  <a:extLst>
                    <a:ext uri="{9D8B030D-6E8A-4147-A177-3AD203B41FA5}">
                      <a16:colId xmlns:a16="http://schemas.microsoft.com/office/drawing/2014/main" val="20001"/>
                    </a:ext>
                  </a:extLst>
                </a:gridCol>
                <a:gridCol w="2505104">
                  <a:extLst>
                    <a:ext uri="{9D8B030D-6E8A-4147-A177-3AD203B41FA5}">
                      <a16:colId xmlns:a16="http://schemas.microsoft.com/office/drawing/2014/main" val="20002"/>
                    </a:ext>
                  </a:extLst>
                </a:gridCol>
              </a:tblGrid>
              <a:tr h="346715">
                <a:tc>
                  <a:txBody>
                    <a:bodyPr/>
                    <a:lstStyle/>
                    <a:p>
                      <a:pPr algn="ctr"/>
                      <a:r>
                        <a:rPr lang="en-US" sz="2400" dirty="0">
                          <a:solidFill>
                            <a:srgbClr val="0070C0"/>
                          </a:solidFill>
                          <a:latin typeface="Andalus" panose="02020603050405020304" pitchFamily="18" charset="-78"/>
                          <a:cs typeface="Andalus" panose="02020603050405020304" pitchFamily="18" charset="-78"/>
                        </a:rPr>
                        <a:t>Grade 10</a:t>
                      </a:r>
                    </a:p>
                  </a:txBody>
                  <a:tcPr/>
                </a:tc>
                <a:tc>
                  <a:txBody>
                    <a:bodyPr/>
                    <a:lstStyle/>
                    <a:p>
                      <a:pPr algn="ctr"/>
                      <a:r>
                        <a:rPr lang="en-US" sz="2400" dirty="0">
                          <a:solidFill>
                            <a:srgbClr val="0070C0"/>
                          </a:solidFill>
                          <a:latin typeface="Andalus" panose="02020603050405020304" pitchFamily="18" charset="-78"/>
                          <a:cs typeface="Andalus" panose="02020603050405020304" pitchFamily="18" charset="-78"/>
                        </a:rPr>
                        <a:t>Grade 11</a:t>
                      </a:r>
                    </a:p>
                  </a:txBody>
                  <a:tcPr/>
                </a:tc>
                <a:tc>
                  <a:txBody>
                    <a:bodyPr/>
                    <a:lstStyle/>
                    <a:p>
                      <a:pPr algn="ctr"/>
                      <a:r>
                        <a:rPr lang="en-US" sz="2400" dirty="0">
                          <a:solidFill>
                            <a:srgbClr val="0070C0"/>
                          </a:solidFill>
                          <a:latin typeface="Andalus" panose="02020603050405020304" pitchFamily="18" charset="-78"/>
                          <a:cs typeface="Andalus" panose="02020603050405020304" pitchFamily="18" charset="-78"/>
                        </a:rPr>
                        <a:t>Grade 12</a:t>
                      </a:r>
                    </a:p>
                  </a:txBody>
                  <a:tcPr/>
                </a:tc>
                <a:extLst>
                  <a:ext uri="{0D108BD9-81ED-4DB2-BD59-A6C34878D82A}">
                    <a16:rowId xmlns:a16="http://schemas.microsoft.com/office/drawing/2014/main" val="10000"/>
                  </a:ext>
                </a:extLst>
              </a:tr>
              <a:tr h="2981745">
                <a:tc>
                  <a:txBody>
                    <a:bodyPr/>
                    <a:lstStyle/>
                    <a:p>
                      <a:r>
                        <a:rPr lang="en-US" sz="1800" dirty="0"/>
                        <a:t>-English</a:t>
                      </a:r>
                      <a:r>
                        <a:rPr lang="en-US" sz="1800" baseline="0" dirty="0"/>
                        <a:t> 10</a:t>
                      </a:r>
                    </a:p>
                    <a:p>
                      <a:r>
                        <a:rPr lang="en-US" sz="1800" baseline="0" dirty="0"/>
                        <a:t>-Math 10</a:t>
                      </a:r>
                    </a:p>
                    <a:p>
                      <a:r>
                        <a:rPr lang="en-US" sz="1800" baseline="0" dirty="0"/>
                        <a:t>-Science 10</a:t>
                      </a:r>
                    </a:p>
                    <a:p>
                      <a:r>
                        <a:rPr lang="en-US" sz="1800" baseline="0" dirty="0"/>
                        <a:t>-Social Studies 10</a:t>
                      </a:r>
                    </a:p>
                    <a:p>
                      <a:r>
                        <a:rPr lang="en-US" sz="1800" baseline="0" dirty="0"/>
                        <a:t>-Physical Education 10</a:t>
                      </a:r>
                    </a:p>
                    <a:p>
                      <a:r>
                        <a:rPr lang="en-US" sz="1800" baseline="0" dirty="0"/>
                        <a:t>-CLE 10</a:t>
                      </a:r>
                    </a:p>
                    <a:p>
                      <a:r>
                        <a:rPr lang="en-US" sz="1800" baseline="0" dirty="0"/>
                        <a:t>-FRAL 10</a:t>
                      </a:r>
                    </a:p>
                    <a:p>
                      <a:r>
                        <a:rPr lang="en-US" sz="1800" baseline="0" dirty="0"/>
                        <a:t>-Elective</a:t>
                      </a:r>
                    </a:p>
                    <a:p>
                      <a:endParaRPr lang="en-US" sz="1800" baseline="0" dirty="0"/>
                    </a:p>
                    <a:p>
                      <a:r>
                        <a:rPr lang="en-US" sz="1800" baseline="0" dirty="0"/>
                        <a:t>-Numeracy Assessment</a:t>
                      </a:r>
                    </a:p>
                    <a:p>
                      <a:r>
                        <a:rPr lang="en-US" sz="1800" baseline="0" dirty="0"/>
                        <a:t>-Literacy Assessment</a:t>
                      </a:r>
                    </a:p>
                  </a:txBody>
                  <a:tcPr/>
                </a:tc>
                <a:tc>
                  <a:txBody>
                    <a:bodyPr/>
                    <a:lstStyle/>
                    <a:p>
                      <a:r>
                        <a:rPr lang="en-US" sz="1800" dirty="0"/>
                        <a:t>-Language Arts 11</a:t>
                      </a:r>
                    </a:p>
                    <a:p>
                      <a:r>
                        <a:rPr lang="en-US" sz="1800" dirty="0"/>
                        <a:t>-Math 11 or 12</a:t>
                      </a:r>
                    </a:p>
                    <a:p>
                      <a:r>
                        <a:rPr lang="en-US" sz="1800" dirty="0"/>
                        <a:t>-Science</a:t>
                      </a:r>
                      <a:r>
                        <a:rPr lang="en-US" sz="1800" baseline="0" dirty="0"/>
                        <a:t> 11 or 12</a:t>
                      </a:r>
                    </a:p>
                    <a:p>
                      <a:r>
                        <a:rPr lang="en-US" sz="1800" baseline="0" dirty="0"/>
                        <a:t>-Social Studies 11or12</a:t>
                      </a:r>
                    </a:p>
                    <a:p>
                      <a:r>
                        <a:rPr lang="fr-FR" sz="1800" baseline="0" dirty="0"/>
                        <a:t>-Langue et culture de la francophonie 11 </a:t>
                      </a:r>
                      <a:br>
                        <a:rPr lang="fr-FR" sz="1800" baseline="0" dirty="0"/>
                      </a:br>
                      <a:r>
                        <a:rPr lang="fr-FR" sz="1800" baseline="0" dirty="0"/>
                        <a:t>-Communication Orale 11 </a:t>
                      </a:r>
                    </a:p>
                    <a:p>
                      <a:r>
                        <a:rPr lang="en-US" sz="1800" baseline="0" dirty="0"/>
                        <a:t>-Elective</a:t>
                      </a:r>
                    </a:p>
                    <a:p>
                      <a:r>
                        <a:rPr lang="en-US" sz="1800" baseline="0" dirty="0"/>
                        <a:t>-Elective</a:t>
                      </a:r>
                      <a:endParaRPr lang="en-US" sz="18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-Language Arts 12</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-FRAL 12</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-Elective</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-Elective</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-Elective</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-Elective</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-Elective</a:t>
                      </a:r>
                    </a:p>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-CLC</a:t>
                      </a:r>
                      <a:r>
                        <a:rPr lang="en-US" sz="1800" baseline="0" dirty="0"/>
                        <a:t> 12</a:t>
                      </a:r>
                      <a:endParaRPr lang="en-US" sz="1800" dirty="0"/>
                    </a:p>
                    <a:p>
                      <a:endParaRPr lang="en-US" dirty="0"/>
                    </a:p>
                    <a:p>
                      <a:r>
                        <a:rPr lang="en-US" sz="1800" dirty="0"/>
                        <a:t>-Literacy</a:t>
                      </a:r>
                      <a:r>
                        <a:rPr lang="en-US" sz="1800" baseline="0" dirty="0"/>
                        <a:t> Assessment</a:t>
                      </a:r>
                    </a:p>
                    <a:p>
                      <a:r>
                        <a:rPr lang="en-US" sz="1800" baseline="0" dirty="0"/>
                        <a:t>-Evaluation de </a:t>
                      </a:r>
                      <a:r>
                        <a:rPr lang="en-US" sz="1800" baseline="0" dirty="0" err="1"/>
                        <a:t>litteratie</a:t>
                      </a:r>
                      <a:r>
                        <a:rPr lang="en-US" sz="1800" baseline="0" dirty="0"/>
                        <a:t> de la 12e </a:t>
                      </a:r>
                      <a:r>
                        <a:rPr lang="en-US" sz="1800" baseline="0" dirty="0" err="1"/>
                        <a:t>annee</a:t>
                      </a:r>
                      <a:endParaRPr lang="en-US" sz="1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824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7361FF5F-7F44-A9E6-F32C-42370DA676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7" r="-1021"/>
          <a:stretch>
            <a:fillRect/>
          </a:stretch>
        </p:blipFill>
        <p:spPr bwMode="auto">
          <a:xfrm>
            <a:off x="1565529" y="182880"/>
            <a:ext cx="6386321" cy="63022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771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3808F9-136D-4893-8CFE-1051C92123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gh angle view of a rolled paper, brown notebook, and black notepad on a wooden table">
            <a:extLst>
              <a:ext uri="{FF2B5EF4-FFF2-40B4-BE49-F238E27FC236}">
                <a16:creationId xmlns:a16="http://schemas.microsoft.com/office/drawing/2014/main" id="{B00E196D-3454-BA83-10C5-04FE5663703D}"/>
              </a:ext>
            </a:extLst>
          </p:cNvPr>
          <p:cNvPicPr>
            <a:picLocks noChangeAspect="1"/>
          </p:cNvPicPr>
          <p:nvPr/>
        </p:nvPicPr>
        <p:blipFill>
          <a:blip r:embed="rId2"/>
          <a:srcRect l="11050" r="63385"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81C0E581-A2E1-AE38-4AAD-3637024CF03C}"/>
              </a:ext>
            </a:extLst>
          </p:cNvPr>
          <p:cNvSpPr>
            <a:spLocks noGrp="1"/>
          </p:cNvSpPr>
          <p:nvPr>
            <p:ph idx="1"/>
          </p:nvPr>
        </p:nvSpPr>
        <p:spPr>
          <a:xfrm>
            <a:off x="2922699" y="-75050"/>
            <a:ext cx="5541176" cy="5159188"/>
          </a:xfrm>
        </p:spPr>
        <p:txBody>
          <a:bodyPr>
            <a:normAutofit/>
          </a:bodyPr>
          <a:lstStyle/>
          <a:p>
            <a:pPr>
              <a:lnSpc>
                <a:spcPct val="90000"/>
              </a:lnSpc>
            </a:pPr>
            <a:endParaRPr lang="en-US" sz="1600" b="1" dirty="0">
              <a:solidFill>
                <a:schemeClr val="bg1"/>
              </a:solidFill>
              <a:latin typeface="+mj-lt"/>
            </a:endParaRPr>
          </a:p>
          <a:p>
            <a:pPr marL="0" indent="0">
              <a:lnSpc>
                <a:spcPct val="90000"/>
              </a:lnSpc>
              <a:buNone/>
            </a:pPr>
            <a:r>
              <a:rPr lang="en-US" sz="1600" b="1" i="0" dirty="0">
                <a:solidFill>
                  <a:schemeClr val="bg1"/>
                </a:solidFill>
                <a:effectLst/>
                <a:latin typeface="+mj-lt"/>
              </a:rPr>
              <a:t>In addition to the required courses, students must also complete three graduation assessments:</a:t>
            </a:r>
          </a:p>
          <a:p>
            <a:pPr>
              <a:lnSpc>
                <a:spcPct val="90000"/>
              </a:lnSpc>
            </a:pPr>
            <a:endParaRPr lang="en-US" sz="1600" b="1" i="0" dirty="0">
              <a:solidFill>
                <a:schemeClr val="bg1"/>
              </a:solidFill>
              <a:effectLst/>
              <a:latin typeface="+mj-lt"/>
            </a:endParaRPr>
          </a:p>
          <a:p>
            <a:pPr>
              <a:lnSpc>
                <a:spcPct val="90000"/>
              </a:lnSpc>
              <a:buFont typeface="Arial" panose="020B0604020202020204" pitchFamily="34" charset="0"/>
              <a:buChar char="•"/>
            </a:pPr>
            <a:r>
              <a:rPr lang="en-US" sz="1600" b="1" i="0" dirty="0">
                <a:solidFill>
                  <a:schemeClr val="bg1"/>
                </a:solidFill>
                <a:effectLst/>
                <a:latin typeface="+mj-lt"/>
              </a:rPr>
              <a:t>The Grade 10 Numeracy Assessment </a:t>
            </a:r>
          </a:p>
          <a:p>
            <a:pPr>
              <a:lnSpc>
                <a:spcPct val="90000"/>
              </a:lnSpc>
              <a:buFont typeface="Arial" panose="020B0604020202020204" pitchFamily="34" charset="0"/>
              <a:buChar char="•"/>
            </a:pPr>
            <a:r>
              <a:rPr lang="en-US" sz="1600" b="1" i="0" dirty="0">
                <a:solidFill>
                  <a:schemeClr val="bg1"/>
                </a:solidFill>
                <a:effectLst/>
                <a:latin typeface="+mj-lt"/>
              </a:rPr>
              <a:t>The Grade 10 Literacy Assessment </a:t>
            </a:r>
          </a:p>
          <a:p>
            <a:pPr>
              <a:lnSpc>
                <a:spcPct val="90000"/>
              </a:lnSpc>
              <a:buFont typeface="Arial" panose="020B0604020202020204" pitchFamily="34" charset="0"/>
              <a:buChar char="•"/>
            </a:pPr>
            <a:r>
              <a:rPr lang="en-US" sz="1600" b="1" i="0" dirty="0">
                <a:solidFill>
                  <a:schemeClr val="bg1"/>
                </a:solidFill>
                <a:effectLst/>
                <a:latin typeface="+mj-lt"/>
              </a:rPr>
              <a:t>The Grade 12 Literacy Assessment</a:t>
            </a:r>
          </a:p>
          <a:p>
            <a:pPr>
              <a:lnSpc>
                <a:spcPct val="90000"/>
              </a:lnSpc>
            </a:pPr>
            <a:endParaRPr lang="en-US" sz="1600" b="1" i="0" dirty="0">
              <a:solidFill>
                <a:schemeClr val="bg1"/>
              </a:solidFill>
              <a:effectLst/>
              <a:latin typeface="+mj-lt"/>
            </a:endParaRPr>
          </a:p>
          <a:p>
            <a:pPr marL="0" indent="0">
              <a:lnSpc>
                <a:spcPct val="90000"/>
              </a:lnSpc>
              <a:buNone/>
            </a:pPr>
            <a:r>
              <a:rPr lang="en-US" sz="1600" b="1" dirty="0">
                <a:solidFill>
                  <a:schemeClr val="bg1"/>
                </a:solidFill>
                <a:latin typeface="+mj-lt"/>
              </a:rPr>
              <a:t>An Indigenous Focused Education course in either Grade 10, 11 or 12. This can be any of English First Peoples, B.C. First Peoples or </a:t>
            </a:r>
            <a:r>
              <a:rPr lang="en-US" sz="1600" b="1" dirty="0" err="1">
                <a:solidFill>
                  <a:schemeClr val="bg1"/>
                </a:solidFill>
                <a:latin typeface="+mj-lt"/>
              </a:rPr>
              <a:t>ayajuthem</a:t>
            </a:r>
            <a:r>
              <a:rPr lang="en-US" sz="1600" b="1" dirty="0">
                <a:solidFill>
                  <a:schemeClr val="bg1"/>
                </a:solidFill>
                <a:latin typeface="+mj-lt"/>
              </a:rPr>
              <a:t>.  </a:t>
            </a:r>
            <a:endParaRPr lang="en-US" sz="1600" b="1" i="0" dirty="0">
              <a:solidFill>
                <a:schemeClr val="bg1"/>
              </a:solidFill>
              <a:effectLst/>
              <a:latin typeface="+mj-lt"/>
            </a:endParaRPr>
          </a:p>
          <a:p>
            <a:pPr marL="0" indent="0">
              <a:lnSpc>
                <a:spcPct val="90000"/>
              </a:lnSpc>
              <a:buNone/>
            </a:pPr>
            <a:endParaRPr lang="en-CA" sz="1600" b="1" dirty="0">
              <a:solidFill>
                <a:schemeClr val="bg1"/>
              </a:solidFill>
              <a:latin typeface="+mj-lt"/>
            </a:endParaRPr>
          </a:p>
          <a:p>
            <a:pPr marL="0" indent="0">
              <a:lnSpc>
                <a:spcPct val="90000"/>
              </a:lnSpc>
              <a:buNone/>
            </a:pPr>
            <a:r>
              <a:rPr lang="en-CA" sz="1600" b="1" dirty="0">
                <a:solidFill>
                  <a:schemeClr val="bg1"/>
                </a:solidFill>
                <a:latin typeface="+mj-lt"/>
              </a:rPr>
              <a:t>***For French Immersion or Francophone students, please ensure you have taken Careers 10 in French; if you have not, this must be one of your elective choices this year</a:t>
            </a:r>
          </a:p>
        </p:txBody>
      </p:sp>
      <p:grpSp>
        <p:nvGrpSpPr>
          <p:cNvPr id="11" name="Group 10">
            <a:extLst>
              <a:ext uri="{FF2B5EF4-FFF2-40B4-BE49-F238E27FC236}">
                <a16:creationId xmlns:a16="http://schemas.microsoft.com/office/drawing/2014/main" id="{821AC1F2-D794-454F-8FDA-2826EEC8F0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76F9A36A-E2E0-458B-889B-59E444E3EC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1E05721-1619-4998-BF7F-E17071D5A8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615F2C8-8CC5-4E5D-8973-DCA09EFFBE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0AD7A5A-7A0C-4D1E-9525-7E91AF8EB8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246BAD8-6018-4C11-B4A7-F8174751F0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55CB2166-031E-28CC-03F7-936772E44382}"/>
              </a:ext>
            </a:extLst>
          </p:cNvPr>
          <p:cNvSpPr txBox="1"/>
          <p:nvPr/>
        </p:nvSpPr>
        <p:spPr>
          <a:xfrm>
            <a:off x="4261748" y="5078185"/>
            <a:ext cx="5177809" cy="1231106"/>
          </a:xfrm>
          <a:prstGeom prst="rect">
            <a:avLst/>
          </a:prstGeom>
          <a:noFill/>
        </p:spPr>
        <p:txBody>
          <a:bodyPr wrap="square" rtlCol="0">
            <a:spAutoFit/>
          </a:bodyPr>
          <a:lstStyle/>
          <a:p>
            <a:r>
              <a:rPr lang="en-US" sz="2800" b="1" i="0" dirty="0">
                <a:effectLst/>
                <a:latin typeface="+mj-lt"/>
              </a:rPr>
              <a:t>Additional Graduation Requirements </a:t>
            </a:r>
          </a:p>
          <a:p>
            <a:endParaRPr lang="en-US" dirty="0"/>
          </a:p>
        </p:txBody>
      </p:sp>
    </p:spTree>
    <p:extLst>
      <p:ext uri="{BB962C8B-B14F-4D97-AF65-F5344CB8AC3E}">
        <p14:creationId xmlns:p14="http://schemas.microsoft.com/office/powerpoint/2010/main" val="178467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942" y="4474633"/>
            <a:ext cx="4038600" cy="1524000"/>
          </a:xfrm>
        </p:spPr>
        <p:txBody>
          <a:bodyPr>
            <a:normAutofit/>
          </a:bodyPr>
          <a:lstStyle/>
          <a:p>
            <a:r>
              <a:rPr lang="en-CA" sz="3200" b="1" dirty="0"/>
              <a:t>Considerations</a:t>
            </a:r>
          </a:p>
        </p:txBody>
      </p:sp>
      <p:graphicFrame>
        <p:nvGraphicFramePr>
          <p:cNvPr id="7" name="Content Placeholder 2">
            <a:extLst>
              <a:ext uri="{FF2B5EF4-FFF2-40B4-BE49-F238E27FC236}">
                <a16:creationId xmlns:a16="http://schemas.microsoft.com/office/drawing/2014/main" id="{C0CD173F-0EC3-184B-020E-EF272DFBC3DF}"/>
              </a:ext>
            </a:extLst>
          </p:cNvPr>
          <p:cNvGraphicFramePr>
            <a:graphicFrameLocks noGrp="1"/>
          </p:cNvGraphicFramePr>
          <p:nvPr>
            <p:ph idx="1"/>
            <p:extLst>
              <p:ext uri="{D42A27DB-BD31-4B8C-83A1-F6EECF244321}">
                <p14:modId xmlns:p14="http://schemas.microsoft.com/office/powerpoint/2010/main" val="2638437068"/>
              </p:ext>
            </p:extLst>
          </p:nvPr>
        </p:nvGraphicFramePr>
        <p:xfrm>
          <a:off x="4609338" y="1425388"/>
          <a:ext cx="4258818" cy="4474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350520" y="1810512"/>
            <a:ext cx="4258818" cy="3740972"/>
          </a:xfrm>
        </p:spPr>
        <p:txBody>
          <a:bodyPr>
            <a:normAutofit fontScale="92500" lnSpcReduction="20000"/>
          </a:bodyPr>
          <a:lstStyle/>
          <a:p>
            <a:r>
              <a:rPr lang="en-CA" sz="2000" b="1" u="sng" dirty="0">
                <a:solidFill>
                  <a:schemeClr val="bg1"/>
                </a:solidFill>
              </a:rPr>
              <a:t>Grade 11 Students</a:t>
            </a:r>
          </a:p>
          <a:p>
            <a:r>
              <a:rPr lang="en-CA" sz="2000" b="1" dirty="0">
                <a:solidFill>
                  <a:schemeClr val="bg1"/>
                </a:solidFill>
              </a:rPr>
              <a:t>Must take 8 courses </a:t>
            </a:r>
          </a:p>
          <a:p>
            <a:endParaRPr lang="en-CA" sz="2000" b="1" dirty="0">
              <a:solidFill>
                <a:schemeClr val="bg1"/>
              </a:solidFill>
            </a:endParaRPr>
          </a:p>
          <a:p>
            <a:r>
              <a:rPr lang="en-CA" sz="2000" b="1" u="sng" dirty="0">
                <a:solidFill>
                  <a:schemeClr val="bg1"/>
                </a:solidFill>
              </a:rPr>
              <a:t>Grade 12 Students</a:t>
            </a:r>
          </a:p>
          <a:p>
            <a:r>
              <a:rPr lang="en-CA" sz="2000" b="1" dirty="0">
                <a:solidFill>
                  <a:schemeClr val="bg1"/>
                </a:solidFill>
              </a:rPr>
              <a:t>Must ensure their credits for graduation</a:t>
            </a:r>
          </a:p>
          <a:p>
            <a:r>
              <a:rPr lang="en-CA" sz="2000" b="1" dirty="0">
                <a:solidFill>
                  <a:schemeClr val="bg1"/>
                </a:solidFill>
              </a:rPr>
              <a:t>May request a study block after 80 credits have been completed</a:t>
            </a:r>
          </a:p>
          <a:p>
            <a:r>
              <a:rPr lang="en-CA" sz="2000" b="1" dirty="0">
                <a:solidFill>
                  <a:schemeClr val="bg1"/>
                </a:solidFill>
              </a:rPr>
              <a:t>If planning to be part time, students must complete a separate application</a:t>
            </a:r>
          </a:p>
          <a:p>
            <a:endParaRPr lang="en-CA" dirty="0"/>
          </a:p>
        </p:txBody>
      </p:sp>
      <p:pic>
        <p:nvPicPr>
          <p:cNvPr id="5" name="Picture 4" descr="A blue and orange background&#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2552700" y="224502"/>
            <a:ext cx="4038600" cy="1200886"/>
          </a:xfrm>
          <a:prstGeom prst="rect">
            <a:avLst/>
          </a:prstGeom>
        </p:spPr>
      </p:pic>
    </p:spTree>
    <p:extLst>
      <p:ext uri="{BB962C8B-B14F-4D97-AF65-F5344CB8AC3E}">
        <p14:creationId xmlns:p14="http://schemas.microsoft.com/office/powerpoint/2010/main" val="423698736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6208</TotalTime>
  <Words>1201</Words>
  <Application>Microsoft Office PowerPoint</Application>
  <PresentationFormat>On-screen Show (4:3)</PresentationFormat>
  <Paragraphs>170</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Andalus</vt:lpstr>
      <vt:lpstr>Arial</vt:lpstr>
      <vt:lpstr>Calibri</vt:lpstr>
      <vt:lpstr>Century Gothic</vt:lpstr>
      <vt:lpstr>Wingdings</vt:lpstr>
      <vt:lpstr>Wingdings 3</vt:lpstr>
      <vt:lpstr>Slice</vt:lpstr>
      <vt:lpstr>Choosing Courses  for Grades 10-12  Feb 2026</vt:lpstr>
      <vt:lpstr>Course selection</vt:lpstr>
      <vt:lpstr>Why is Course Selection So Important?</vt:lpstr>
      <vt:lpstr>The Graduation Program</vt:lpstr>
      <vt:lpstr>Required Courses  for Graduation</vt:lpstr>
      <vt:lpstr>Required Courses  for FI Graduation</vt:lpstr>
      <vt:lpstr>PowerPoint Presentation</vt:lpstr>
      <vt:lpstr>PowerPoint Presentation</vt:lpstr>
      <vt:lpstr>Considerations</vt:lpstr>
      <vt:lpstr>SELECTING COURSES</vt:lpstr>
      <vt:lpstr>What Do I Need to Think About?</vt:lpstr>
      <vt:lpstr>What Do I Need to Think About? </vt:lpstr>
      <vt:lpstr>Social Studies COurses</vt:lpstr>
      <vt:lpstr>Science Courses</vt:lpstr>
      <vt:lpstr>Graduation requirements vs  PSI admission requirements</vt:lpstr>
      <vt:lpstr>Post-Secondary Considerations - BC</vt:lpstr>
      <vt:lpstr>Post-Secondary Considerations Part 2</vt:lpstr>
      <vt:lpstr>Other Specialty options</vt:lpstr>
      <vt:lpstr>Dual Credit</vt:lpstr>
      <vt:lpstr>ONLINE RESOURCES</vt:lpstr>
      <vt:lpstr>PowerPoint Presentation</vt:lpstr>
      <vt:lpstr>Course Handbook </vt:lpstr>
      <vt:lpstr>School Counsellors and Advisors</vt:lpstr>
      <vt:lpstr>Final  thoughts/Questions</vt:lpstr>
    </vt:vector>
  </TitlesOfParts>
  <Company>SD47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Courses Grade 10 into 11</dc:title>
  <dc:creator>aburt</dc:creator>
  <cp:lastModifiedBy>Pam Ellis</cp:lastModifiedBy>
  <cp:revision>46</cp:revision>
  <cp:lastPrinted>2020-02-07T17:11:12Z</cp:lastPrinted>
  <dcterms:created xsi:type="dcterms:W3CDTF">2010-03-23T15:41:16Z</dcterms:created>
  <dcterms:modified xsi:type="dcterms:W3CDTF">2026-02-06T04:51:03Z</dcterms:modified>
</cp:coreProperties>
</file>