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nva Sans" panose="020B0604020202020204" charset="0"/>
      <p:regular r:id="rId14"/>
    </p:embeddedFont>
    <p:embeddedFont>
      <p:font typeface="DM Sans Bold" panose="020B0604020202020204" charset="0"/>
      <p:regular r:id="rId15"/>
    </p:embeddedFont>
    <p:embeddedFont>
      <p:font typeface="Open Sans" panose="020B0606030504020204" pitchFamily="34" charset="0"/>
      <p:regular r:id="rId16"/>
    </p:embeddedFont>
    <p:embeddedFont>
      <p:font typeface="Open Sans Bold" panose="020B0806030504020204" charset="0"/>
      <p:regular r:id="rId17"/>
    </p:embeddedFont>
    <p:embeddedFont>
      <p:font typeface="Poppins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1B1329-B6BD-4DFA-B3CE-808FBDE9D3FC}" v="8" dt="2026-02-05T01:02:18.914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94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 Ellis" userId="2ed7c32b-69ec-4811-b018-dfa1629f76b3" providerId="ADAL" clId="{3E584B13-4A84-46F5-8191-D912FFCB8910}"/>
    <pc:docChg chg="undo custSel modSld">
      <pc:chgData name="Pam Ellis" userId="2ed7c32b-69ec-4811-b018-dfa1629f76b3" providerId="ADAL" clId="{3E584B13-4A84-46F5-8191-D912FFCB8910}" dt="2026-02-05T01:03:44.255" v="88" actId="14100"/>
      <pc:docMkLst>
        <pc:docMk/>
      </pc:docMkLst>
      <pc:sldChg chg="modSp mod">
        <pc:chgData name="Pam Ellis" userId="2ed7c32b-69ec-4811-b018-dfa1629f76b3" providerId="ADAL" clId="{3E584B13-4A84-46F5-8191-D912FFCB8910}" dt="2026-02-05T00:54:32.837" v="4" actId="14100"/>
        <pc:sldMkLst>
          <pc:docMk/>
          <pc:sldMk cId="0" sldId="256"/>
        </pc:sldMkLst>
        <pc:grpChg chg="mod">
          <ac:chgData name="Pam Ellis" userId="2ed7c32b-69ec-4811-b018-dfa1629f76b3" providerId="ADAL" clId="{3E584B13-4A84-46F5-8191-D912FFCB8910}" dt="2026-02-05T00:54:32.837" v="4" actId="14100"/>
          <ac:grpSpMkLst>
            <pc:docMk/>
            <pc:sldMk cId="0" sldId="256"/>
            <ac:grpSpMk id="8" creationId="{00000000-0000-0000-0000-000000000000}"/>
          </ac:grpSpMkLst>
        </pc:grpChg>
      </pc:sldChg>
      <pc:sldChg chg="modSp mod">
        <pc:chgData name="Pam Ellis" userId="2ed7c32b-69ec-4811-b018-dfa1629f76b3" providerId="ADAL" clId="{3E584B13-4A84-46F5-8191-D912FFCB8910}" dt="2026-02-05T00:55:00.234" v="7" actId="20577"/>
        <pc:sldMkLst>
          <pc:docMk/>
          <pc:sldMk cId="0" sldId="257"/>
        </pc:sldMkLst>
        <pc:spChg chg="mod">
          <ac:chgData name="Pam Ellis" userId="2ed7c32b-69ec-4811-b018-dfa1629f76b3" providerId="ADAL" clId="{3E584B13-4A84-46F5-8191-D912FFCB8910}" dt="2026-02-05T00:55:00.234" v="7" actId="20577"/>
          <ac:spMkLst>
            <pc:docMk/>
            <pc:sldMk cId="0" sldId="257"/>
            <ac:spMk id="8" creationId="{00000000-0000-0000-0000-000000000000}"/>
          </ac:spMkLst>
        </pc:spChg>
      </pc:sldChg>
      <pc:sldChg chg="modSp mod">
        <pc:chgData name="Pam Ellis" userId="2ed7c32b-69ec-4811-b018-dfa1629f76b3" providerId="ADAL" clId="{3E584B13-4A84-46F5-8191-D912FFCB8910}" dt="2026-02-05T00:56:39.991" v="15" actId="12385"/>
        <pc:sldMkLst>
          <pc:docMk/>
          <pc:sldMk cId="0" sldId="258"/>
        </pc:sldMkLst>
        <pc:graphicFrameChg chg="mod modGraphic">
          <ac:chgData name="Pam Ellis" userId="2ed7c32b-69ec-4811-b018-dfa1629f76b3" providerId="ADAL" clId="{3E584B13-4A84-46F5-8191-D912FFCB8910}" dt="2026-02-05T00:56:39.991" v="15" actId="12385"/>
          <ac:graphicFrameMkLst>
            <pc:docMk/>
            <pc:sldMk cId="0" sldId="258"/>
            <ac:graphicFrameMk id="5" creationId="{00000000-0000-0000-0000-000000000000}"/>
          </ac:graphicFrameMkLst>
        </pc:graphicFrameChg>
      </pc:sldChg>
      <pc:sldChg chg="modSp mod">
        <pc:chgData name="Pam Ellis" userId="2ed7c32b-69ec-4811-b018-dfa1629f76b3" providerId="ADAL" clId="{3E584B13-4A84-46F5-8191-D912FFCB8910}" dt="2026-02-05T01:03:10.646" v="84" actId="20577"/>
        <pc:sldMkLst>
          <pc:docMk/>
          <pc:sldMk cId="0" sldId="259"/>
        </pc:sldMkLst>
        <pc:graphicFrameChg chg="mod modGraphic">
          <ac:chgData name="Pam Ellis" userId="2ed7c32b-69ec-4811-b018-dfa1629f76b3" providerId="ADAL" clId="{3E584B13-4A84-46F5-8191-D912FFCB8910}" dt="2026-02-05T01:03:10.646" v="84" actId="20577"/>
          <ac:graphicFrameMkLst>
            <pc:docMk/>
            <pc:sldMk cId="0" sldId="259"/>
            <ac:graphicFrameMk id="5" creationId="{00000000-0000-0000-0000-000000000000}"/>
          </ac:graphicFrameMkLst>
        </pc:graphicFrameChg>
      </pc:sldChg>
      <pc:sldChg chg="modSp mod">
        <pc:chgData name="Pam Ellis" userId="2ed7c32b-69ec-4811-b018-dfa1629f76b3" providerId="ADAL" clId="{3E584B13-4A84-46F5-8191-D912FFCB8910}" dt="2026-02-05T01:03:44.255" v="88" actId="14100"/>
        <pc:sldMkLst>
          <pc:docMk/>
          <pc:sldMk cId="0" sldId="263"/>
        </pc:sldMkLst>
        <pc:grpChg chg="mod">
          <ac:chgData name="Pam Ellis" userId="2ed7c32b-69ec-4811-b018-dfa1629f76b3" providerId="ADAL" clId="{3E584B13-4A84-46F5-8191-D912FFCB8910}" dt="2026-02-05T01:03:44.255" v="88" actId="14100"/>
          <ac:grpSpMkLst>
            <pc:docMk/>
            <pc:sldMk cId="0" sldId="263"/>
            <ac:grpSpMk id="2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61602" cy="8221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1602" cy="822151"/>
            </a:xfrm>
            <a:custGeom>
              <a:avLst/>
              <a:gdLst/>
              <a:ahLst/>
              <a:cxnLst/>
              <a:rect l="l" t="t" r="r" b="b"/>
              <a:pathLst>
                <a:path w="1461602" h="822151">
                  <a:moveTo>
                    <a:pt x="0" y="0"/>
                  </a:moveTo>
                  <a:lnTo>
                    <a:pt x="1461602" y="0"/>
                  </a:lnTo>
                  <a:lnTo>
                    <a:pt x="1461602" y="822151"/>
                  </a:lnTo>
                  <a:lnTo>
                    <a:pt x="0" y="822151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43544" r="845" b="1137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2339" y="0"/>
            <a:ext cx="18310339" cy="10287000"/>
            <a:chOff x="0" y="0"/>
            <a:chExt cx="482247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22476" cy="2709333"/>
            </a:xfrm>
            <a:custGeom>
              <a:avLst/>
              <a:gdLst/>
              <a:ahLst/>
              <a:cxnLst/>
              <a:rect l="l" t="t" r="r" b="b"/>
              <a:pathLst>
                <a:path w="4822476" h="2709333">
                  <a:moveTo>
                    <a:pt x="0" y="0"/>
                  </a:moveTo>
                  <a:lnTo>
                    <a:pt x="4822476" y="0"/>
                  </a:lnTo>
                  <a:lnTo>
                    <a:pt x="482247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31139">
                <a:alpha val="70980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2247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0207" y="-442208"/>
            <a:ext cx="20619300" cy="15464475"/>
          </a:xfrm>
          <a:custGeom>
            <a:avLst/>
            <a:gdLst/>
            <a:ahLst/>
            <a:cxnLst/>
            <a:rect l="l" t="t" r="r" b="b"/>
            <a:pathLst>
              <a:path w="20619300" h="15464475">
                <a:moveTo>
                  <a:pt x="0" y="0"/>
                </a:moveTo>
                <a:lnTo>
                  <a:pt x="20619301" y="0"/>
                </a:lnTo>
                <a:lnTo>
                  <a:pt x="20619301" y="15464475"/>
                </a:lnTo>
                <a:lnTo>
                  <a:pt x="0" y="1546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8" name="Group 8"/>
          <p:cNvGrpSpPr/>
          <p:nvPr/>
        </p:nvGrpSpPr>
        <p:grpSpPr>
          <a:xfrm>
            <a:off x="0" y="4229100"/>
            <a:ext cx="7924800" cy="2032391"/>
            <a:chOff x="0" y="0"/>
            <a:chExt cx="1979059" cy="5352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79059" cy="535280"/>
            </a:xfrm>
            <a:custGeom>
              <a:avLst/>
              <a:gdLst/>
              <a:ahLst/>
              <a:cxnLst/>
              <a:rect l="l" t="t" r="r" b="b"/>
              <a:pathLst>
                <a:path w="1979059" h="535280">
                  <a:moveTo>
                    <a:pt x="0" y="0"/>
                  </a:moveTo>
                  <a:lnTo>
                    <a:pt x="1979059" y="0"/>
                  </a:lnTo>
                  <a:lnTo>
                    <a:pt x="1979059" y="535280"/>
                  </a:lnTo>
                  <a:lnTo>
                    <a:pt x="0" y="535280"/>
                  </a:lnTo>
                  <a:close/>
                </a:path>
              </a:pathLst>
            </a:custGeom>
            <a:solidFill>
              <a:srgbClr val="005A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979059" cy="573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37352" y="2028191"/>
            <a:ext cx="11602157" cy="6448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0"/>
              </a:lnSpc>
            </a:pPr>
            <a:r>
              <a:rPr lang="en-US" sz="12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Course Selection Information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39688" y="8686800"/>
            <a:ext cx="393656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2026-2027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711478" cy="10287000"/>
            <a:chOff x="0" y="0"/>
            <a:chExt cx="150425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04258" cy="2709333"/>
            </a:xfrm>
            <a:custGeom>
              <a:avLst/>
              <a:gdLst/>
              <a:ahLst/>
              <a:cxnLst/>
              <a:rect l="l" t="t" r="r" b="b"/>
              <a:pathLst>
                <a:path w="1504258" h="2709333">
                  <a:moveTo>
                    <a:pt x="0" y="0"/>
                  </a:moveTo>
                  <a:lnTo>
                    <a:pt x="1504258" y="0"/>
                  </a:lnTo>
                  <a:lnTo>
                    <a:pt x="150425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5A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04258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7281450" cy="8229600"/>
            <a:chOff x="0" y="0"/>
            <a:chExt cx="1128087" cy="12749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087" cy="1274980"/>
            </a:xfrm>
            <a:custGeom>
              <a:avLst/>
              <a:gdLst/>
              <a:ahLst/>
              <a:cxnLst/>
              <a:rect l="l" t="t" r="r" b="b"/>
              <a:pathLst>
                <a:path w="1128087" h="1274980">
                  <a:moveTo>
                    <a:pt x="0" y="0"/>
                  </a:moveTo>
                  <a:lnTo>
                    <a:pt x="1128087" y="0"/>
                  </a:lnTo>
                  <a:lnTo>
                    <a:pt x="1128087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2"/>
              <a:stretch>
                <a:fillRect l="-34819" r="-34819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98872" y="4553218"/>
            <a:ext cx="6613601" cy="2608736"/>
            <a:chOff x="0" y="0"/>
            <a:chExt cx="1741854" cy="6870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41854" cy="687075"/>
            </a:xfrm>
            <a:custGeom>
              <a:avLst/>
              <a:gdLst/>
              <a:ahLst/>
              <a:cxnLst/>
              <a:rect l="l" t="t" r="r" b="b"/>
              <a:pathLst>
                <a:path w="1741854" h="687075">
                  <a:moveTo>
                    <a:pt x="33948" y="0"/>
                  </a:moveTo>
                  <a:lnTo>
                    <a:pt x="1707906" y="0"/>
                  </a:lnTo>
                  <a:cubicBezTo>
                    <a:pt x="1726655" y="0"/>
                    <a:pt x="1741854" y="15199"/>
                    <a:pt x="1741854" y="33948"/>
                  </a:cubicBezTo>
                  <a:lnTo>
                    <a:pt x="1741854" y="653127"/>
                  </a:lnTo>
                  <a:cubicBezTo>
                    <a:pt x="1741854" y="671876"/>
                    <a:pt x="1726655" y="687075"/>
                    <a:pt x="1707906" y="687075"/>
                  </a:cubicBezTo>
                  <a:lnTo>
                    <a:pt x="33948" y="687075"/>
                  </a:lnTo>
                  <a:cubicBezTo>
                    <a:pt x="15199" y="687075"/>
                    <a:pt x="0" y="671876"/>
                    <a:pt x="0" y="653127"/>
                  </a:cubicBezTo>
                  <a:lnTo>
                    <a:pt x="0" y="33948"/>
                  </a:lnTo>
                  <a:cubicBezTo>
                    <a:pt x="0" y="15199"/>
                    <a:pt x="15199" y="0"/>
                    <a:pt x="33948" y="0"/>
                  </a:cubicBezTo>
                  <a:close/>
                </a:path>
              </a:pathLst>
            </a:custGeom>
            <a:solidFill>
              <a:srgbClr val="005A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41854" cy="72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985750" y="1568709"/>
            <a:ext cx="7239844" cy="2228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00"/>
              </a:lnSpc>
            </a:pPr>
            <a:r>
              <a:rPr lang="en-US" sz="8600" b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Language Choices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872271" y="4739350"/>
            <a:ext cx="3896925" cy="1979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89"/>
              </a:lnSpc>
            </a:pPr>
            <a:r>
              <a:rPr lang="en-US" sz="4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ayajuthem 9</a:t>
            </a:r>
          </a:p>
          <a:p>
            <a:pPr algn="l">
              <a:lnSpc>
                <a:spcPts val="8189"/>
              </a:lnSpc>
            </a:pPr>
            <a:r>
              <a:rPr lang="en-US" sz="4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French 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2210" y="2700432"/>
            <a:ext cx="1788619" cy="178861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A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89738" y="5143500"/>
            <a:ext cx="1788619" cy="17886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A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89738" y="7469681"/>
            <a:ext cx="1788619" cy="178861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A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84400" y="5599907"/>
            <a:ext cx="1212185" cy="1004598"/>
          </a:xfrm>
          <a:custGeom>
            <a:avLst/>
            <a:gdLst/>
            <a:ahLst/>
            <a:cxnLst/>
            <a:rect l="l" t="t" r="r" b="b"/>
            <a:pathLst>
              <a:path w="1212185" h="1004598">
                <a:moveTo>
                  <a:pt x="0" y="0"/>
                </a:moveTo>
                <a:lnTo>
                  <a:pt x="1212185" y="0"/>
                </a:lnTo>
                <a:lnTo>
                  <a:pt x="1212185" y="1004598"/>
                </a:lnTo>
                <a:lnTo>
                  <a:pt x="0" y="1004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Freeform 12"/>
          <p:cNvSpPr/>
          <p:nvPr/>
        </p:nvSpPr>
        <p:spPr>
          <a:xfrm>
            <a:off x="1591916" y="7806143"/>
            <a:ext cx="997152" cy="1115694"/>
          </a:xfrm>
          <a:custGeom>
            <a:avLst/>
            <a:gdLst/>
            <a:ahLst/>
            <a:cxnLst/>
            <a:rect l="l" t="t" r="r" b="b"/>
            <a:pathLst>
              <a:path w="997152" h="1115694">
                <a:moveTo>
                  <a:pt x="0" y="0"/>
                </a:moveTo>
                <a:lnTo>
                  <a:pt x="997152" y="0"/>
                </a:lnTo>
                <a:lnTo>
                  <a:pt x="997152" y="1115694"/>
                </a:lnTo>
                <a:lnTo>
                  <a:pt x="0" y="1115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Freeform 13"/>
          <p:cNvSpPr/>
          <p:nvPr/>
        </p:nvSpPr>
        <p:spPr>
          <a:xfrm>
            <a:off x="1421188" y="3030632"/>
            <a:ext cx="1275396" cy="1119160"/>
          </a:xfrm>
          <a:custGeom>
            <a:avLst/>
            <a:gdLst/>
            <a:ahLst/>
            <a:cxnLst/>
            <a:rect l="l" t="t" r="r" b="b"/>
            <a:pathLst>
              <a:path w="1275396" h="1119160">
                <a:moveTo>
                  <a:pt x="0" y="0"/>
                </a:moveTo>
                <a:lnTo>
                  <a:pt x="1275397" y="0"/>
                </a:lnTo>
                <a:lnTo>
                  <a:pt x="1275397" y="1119160"/>
                </a:lnTo>
                <a:lnTo>
                  <a:pt x="0" y="1119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TextBox 14"/>
          <p:cNvSpPr txBox="1"/>
          <p:nvPr/>
        </p:nvSpPr>
        <p:spPr>
          <a:xfrm>
            <a:off x="3709570" y="873614"/>
            <a:ext cx="10193909" cy="1142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00"/>
              </a:lnSpc>
            </a:pPr>
            <a:r>
              <a:rPr lang="en-US" sz="8600" b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More Information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76044" y="3468782"/>
            <a:ext cx="4441580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Mrs. Maxwell (A-K)   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Mrs. Massullo (L-Z)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476044" y="5971135"/>
            <a:ext cx="6477471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Mrs. Ellis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76044" y="8085456"/>
            <a:ext cx="7839523" cy="120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Mrs. Carlson </a:t>
            </a:r>
          </a:p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Mrs. Ellis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476044" y="2652807"/>
            <a:ext cx="3896925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Counsellors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476044" y="5355432"/>
            <a:ext cx="566795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Academic Advisor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476044" y="7420849"/>
            <a:ext cx="7552775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Career Pathways Coordinators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08976" y="3468782"/>
            <a:ext cx="6771404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Elaine.Maxwell@sd47.bc.ca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Andrea.Massullo@sd47.bc.ca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408976" y="5751654"/>
            <a:ext cx="677140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Pam.Ellis@sd47.bc.ca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408976" y="8075931"/>
            <a:ext cx="6771404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Kerri.Carlson@sd47.bc.ca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Pam.Ellis@sd47.bc.ca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61602" cy="8221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1602" cy="822151"/>
            </a:xfrm>
            <a:custGeom>
              <a:avLst/>
              <a:gdLst/>
              <a:ahLst/>
              <a:cxnLst/>
              <a:rect l="l" t="t" r="r" b="b"/>
              <a:pathLst>
                <a:path w="1461602" h="822151">
                  <a:moveTo>
                    <a:pt x="0" y="0"/>
                  </a:moveTo>
                  <a:lnTo>
                    <a:pt x="1461602" y="0"/>
                  </a:lnTo>
                  <a:lnTo>
                    <a:pt x="1461602" y="822151"/>
                  </a:lnTo>
                  <a:lnTo>
                    <a:pt x="0" y="822151"/>
                  </a:lnTo>
                  <a:close/>
                </a:path>
              </a:pathLst>
            </a:custGeom>
            <a:blipFill>
              <a:blip r:embed="rId2"/>
              <a:stretch>
                <a:fillRect t="-13444" b="-13444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31139">
                <a:alpha val="70980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0207" y="4781698"/>
            <a:ext cx="5193070" cy="1293837"/>
            <a:chOff x="0" y="0"/>
            <a:chExt cx="1367722" cy="3407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67722" cy="340764"/>
            </a:xfrm>
            <a:custGeom>
              <a:avLst/>
              <a:gdLst/>
              <a:ahLst/>
              <a:cxnLst/>
              <a:rect l="l" t="t" r="r" b="b"/>
              <a:pathLst>
                <a:path w="1367722" h="340764">
                  <a:moveTo>
                    <a:pt x="0" y="0"/>
                  </a:moveTo>
                  <a:lnTo>
                    <a:pt x="1367722" y="0"/>
                  </a:lnTo>
                  <a:lnTo>
                    <a:pt x="1367722" y="340764"/>
                  </a:lnTo>
                  <a:lnTo>
                    <a:pt x="0" y="340764"/>
                  </a:lnTo>
                  <a:close/>
                </a:path>
              </a:pathLst>
            </a:custGeom>
            <a:solidFill>
              <a:srgbClr val="005A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67722" cy="378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03257" y="3011611"/>
            <a:ext cx="12347935" cy="3063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7"/>
              </a:lnSpc>
            </a:pPr>
            <a:r>
              <a:rPr lang="en-US" sz="16998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15992" y="3600450"/>
            <a:ext cx="4872008" cy="3086100"/>
            <a:chOff x="0" y="0"/>
            <a:chExt cx="1283163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83163" cy="812800"/>
            </a:xfrm>
            <a:custGeom>
              <a:avLst/>
              <a:gdLst/>
              <a:ahLst/>
              <a:cxnLst/>
              <a:rect l="l" t="t" r="r" b="b"/>
              <a:pathLst>
                <a:path w="1283163" h="812800">
                  <a:moveTo>
                    <a:pt x="0" y="0"/>
                  </a:moveTo>
                  <a:lnTo>
                    <a:pt x="1283163" y="0"/>
                  </a:lnTo>
                  <a:lnTo>
                    <a:pt x="128316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5A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8316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570519" y="2014102"/>
            <a:ext cx="6258796" cy="625879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73008" y="980955"/>
            <a:ext cx="9597511" cy="2228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00"/>
              </a:lnSpc>
            </a:pPr>
            <a:r>
              <a:rPr lang="en-US" sz="8600" b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Course Selection Process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4267" y="3524250"/>
            <a:ext cx="9238528" cy="5393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7" lvl="1" indent="-410209" algn="l">
              <a:lnSpc>
                <a:spcPts val="5319"/>
              </a:lnSpc>
              <a:buFont typeface="Arial"/>
              <a:buChar char="•"/>
            </a:pPr>
            <a:r>
              <a:rPr lang="en-US" sz="37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Attend a course selection information session</a:t>
            </a:r>
          </a:p>
          <a:p>
            <a:pPr marL="820417" lvl="1" indent="-410209" algn="l">
              <a:lnSpc>
                <a:spcPts val="5319"/>
              </a:lnSpc>
              <a:buFont typeface="Arial"/>
              <a:buChar char="•"/>
            </a:pPr>
            <a:r>
              <a:rPr lang="en-US" sz="37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Select courses</a:t>
            </a:r>
          </a:p>
          <a:p>
            <a:pPr marL="820417" lvl="1" indent="-410209" algn="l">
              <a:lnSpc>
                <a:spcPts val="5319"/>
              </a:lnSpc>
              <a:buFont typeface="Arial"/>
              <a:buChar char="•"/>
            </a:pPr>
            <a:r>
              <a:rPr lang="en-US" sz="37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Have parent/guardian sign the course selection sheet</a:t>
            </a:r>
          </a:p>
          <a:p>
            <a:pPr marL="820417" lvl="1" indent="-410209" algn="l">
              <a:lnSpc>
                <a:spcPts val="5319"/>
              </a:lnSpc>
              <a:buFont typeface="Arial"/>
              <a:buChar char="•"/>
            </a:pPr>
            <a:r>
              <a:rPr lang="en-US" sz="37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Return complete course selection sheet to their Block B class </a:t>
            </a:r>
          </a:p>
          <a:p>
            <a:pPr algn="l">
              <a:lnSpc>
                <a:spcPts val="5319"/>
              </a:lnSpc>
            </a:pPr>
            <a:r>
              <a:rPr lang="en-US" sz="37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     (February 17 - 23)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00450"/>
            <a:ext cx="4872008" cy="3086100"/>
            <a:chOff x="0" y="0"/>
            <a:chExt cx="1283163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83163" cy="812800"/>
            </a:xfrm>
            <a:custGeom>
              <a:avLst/>
              <a:gdLst/>
              <a:ahLst/>
              <a:cxnLst/>
              <a:rect l="l" t="t" r="r" b="b"/>
              <a:pathLst>
                <a:path w="1283163" h="812800">
                  <a:moveTo>
                    <a:pt x="0" y="0"/>
                  </a:moveTo>
                  <a:lnTo>
                    <a:pt x="1283163" y="0"/>
                  </a:lnTo>
                  <a:lnTo>
                    <a:pt x="128316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5A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8316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60033"/>
              </p:ext>
            </p:extLst>
          </p:nvPr>
        </p:nvGraphicFramePr>
        <p:xfrm>
          <a:off x="567978" y="211606"/>
          <a:ext cx="17110424" cy="986378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277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7606">
                  <a:extLst>
                    <a:ext uri="{9D8B030D-6E8A-4147-A177-3AD203B41FA5}">
                      <a16:colId xmlns:a16="http://schemas.microsoft.com/office/drawing/2014/main" val="3252234196"/>
                    </a:ext>
                  </a:extLst>
                </a:gridCol>
                <a:gridCol w="4277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7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3988"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 b="1" dirty="0">
                          <a:solidFill>
                            <a:srgbClr val="000000"/>
                          </a:solidFill>
                          <a:sym typeface="Open Sans Bold"/>
                        </a:rPr>
                        <a:t>Grade 9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 b="1" dirty="0">
                          <a:solidFill>
                            <a:srgbClr val="000000"/>
                          </a:solidFill>
                          <a:sym typeface="Open Sans Bold"/>
                        </a:rPr>
                        <a:t>Grade 10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 b="1" dirty="0">
                          <a:solidFill>
                            <a:srgbClr val="000000"/>
                          </a:solidFill>
                          <a:sym typeface="Open Sans Bold"/>
                        </a:rPr>
                        <a:t>Grade 11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 b="1" dirty="0">
                          <a:solidFill>
                            <a:srgbClr val="000000"/>
                          </a:solidFill>
                          <a:sym typeface="Open Sans Bold"/>
                        </a:rPr>
                        <a:t>Grade 12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3988"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English 9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 dirty="0">
                          <a:solidFill>
                            <a:srgbClr val="000000"/>
                          </a:solidFill>
                          <a:sym typeface="Open Sans"/>
                        </a:rPr>
                        <a:t>English 10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an English 11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an English 12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3988"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SS 9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 dirty="0">
                          <a:solidFill>
                            <a:srgbClr val="000000"/>
                          </a:solidFill>
                          <a:sym typeface="Open Sans"/>
                        </a:rPr>
                        <a:t>SS 10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a SS 11 or 12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CLC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3988"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Math 9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 dirty="0">
                          <a:solidFill>
                            <a:srgbClr val="000000"/>
                          </a:solidFill>
                          <a:sym typeface="Open Sans"/>
                        </a:rPr>
                        <a:t>a Math 10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a Math 11 or 12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3988"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Science 9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Science 10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a Science 11 or 12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3988"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a PE 9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a PE 10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3988"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Careers 9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 dirty="0">
                          <a:solidFill>
                            <a:srgbClr val="000000"/>
                          </a:solidFill>
                          <a:sym typeface="Open Sans"/>
                        </a:rPr>
                        <a:t>CLE 10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53988"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 dirty="0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53988"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 dirty="0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77892"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 dirty="0">
                          <a:solidFill>
                            <a:srgbClr val="000000"/>
                          </a:solidFill>
                          <a:sym typeface="Open Sans"/>
                        </a:rPr>
                        <a:t>Literary and Numeracy Assessment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79"/>
                        </a:lnSpc>
                        <a:defRPr/>
                      </a:pPr>
                      <a:r>
                        <a:rPr lang="en-US" sz="2999" dirty="0">
                          <a:solidFill>
                            <a:srgbClr val="000000"/>
                          </a:solidFill>
                          <a:sym typeface="Open Sans"/>
                        </a:rPr>
                        <a:t>Literary Assessment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00450"/>
            <a:ext cx="4872008" cy="3086100"/>
            <a:chOff x="0" y="0"/>
            <a:chExt cx="1283163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83163" cy="812800"/>
            </a:xfrm>
            <a:custGeom>
              <a:avLst/>
              <a:gdLst/>
              <a:ahLst/>
              <a:cxnLst/>
              <a:rect l="l" t="t" r="r" b="b"/>
              <a:pathLst>
                <a:path w="1283163" h="812800">
                  <a:moveTo>
                    <a:pt x="0" y="0"/>
                  </a:moveTo>
                  <a:lnTo>
                    <a:pt x="1283163" y="0"/>
                  </a:lnTo>
                  <a:lnTo>
                    <a:pt x="128316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5A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8316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382516"/>
              </p:ext>
            </p:extLst>
          </p:nvPr>
        </p:nvGraphicFramePr>
        <p:xfrm>
          <a:off x="567978" y="211606"/>
          <a:ext cx="16881820" cy="990676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220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0455">
                  <a:extLst>
                    <a:ext uri="{9D8B030D-6E8A-4147-A177-3AD203B41FA5}">
                      <a16:colId xmlns:a16="http://schemas.microsoft.com/office/drawing/2014/main" val="1225849431"/>
                    </a:ext>
                  </a:extLst>
                </a:gridCol>
                <a:gridCol w="4220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0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4232"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sym typeface="Open Sans Bold"/>
                        </a:rPr>
                        <a:t>Grade 9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 b="1" dirty="0">
                          <a:solidFill>
                            <a:srgbClr val="000000"/>
                          </a:solidFill>
                          <a:sym typeface="Open Sans Bold"/>
                        </a:rPr>
                        <a:t>Grade 10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 b="1" dirty="0">
                          <a:solidFill>
                            <a:srgbClr val="000000"/>
                          </a:solidFill>
                          <a:sym typeface="Open Sans Bold"/>
                        </a:rPr>
                        <a:t>Grade 11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sym typeface="Open Sans Bold"/>
                        </a:rPr>
                        <a:t>Grade 12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4232"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sym typeface="Open Sans"/>
                        </a:rPr>
                        <a:t>English 9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sym typeface="Open Sans"/>
                        </a:rPr>
                        <a:t>English 10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sym typeface="Open Sans"/>
                        </a:rPr>
                        <a:t>an English 11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sym typeface="Open Sans"/>
                        </a:rPr>
                        <a:t>an English 12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4232"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sym typeface="Open Sans"/>
                        </a:rPr>
                        <a:t>Science Humaines 9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0" dirty="0">
                          <a:solidFill>
                            <a:srgbClr val="000000"/>
                          </a:solidFill>
                          <a:sym typeface="Open Sans"/>
                        </a:rPr>
                        <a:t>Science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sym typeface="Open Sans"/>
                        </a:rPr>
                        <a:t>Humanines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sym typeface="Open Sans"/>
                        </a:rPr>
                        <a:t> </a:t>
                      </a:r>
                      <a:r>
                        <a:rPr lang="en-CA" sz="2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en-CA" sz="2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et </a:t>
                      </a:r>
                      <a:r>
                        <a:rPr lang="en-CA" sz="25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Sociales</a:t>
                      </a:r>
                      <a:r>
                        <a:rPr lang="en-CA" sz="2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sym typeface="Open Sans"/>
                        </a:rPr>
                        <a:t>10</a:t>
                      </a:r>
                      <a:endParaRPr lang="en-US" sz="2500" b="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sym typeface="Open Sans"/>
                        </a:rPr>
                        <a:t>a SS 11 or 12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sym typeface="Open Sans"/>
                        </a:rPr>
                        <a:t>CLC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4232"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sym typeface="Open Sans"/>
                        </a:rPr>
                        <a:t>Math 9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sym typeface="Open Sans"/>
                        </a:rPr>
                        <a:t>a Math 10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sym typeface="Open Sans"/>
                        </a:rPr>
                        <a:t>a Math 11 or 12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sym typeface="Open Sans"/>
                        </a:rPr>
                        <a:t>FRAL 12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4232"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sym typeface="Open Sans"/>
                        </a:rPr>
                        <a:t>Sciences 9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sym typeface="Open Sans"/>
                        </a:rPr>
                        <a:t>Science 10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sym typeface="Open Sans"/>
                        </a:rPr>
                        <a:t>a Science 11 or 12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5616"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sym typeface="Open Sans"/>
                        </a:rPr>
                        <a:t>a PE 9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sym typeface="Open Sans"/>
                        </a:rPr>
                        <a:t>a PE 10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Langue et culture de la francophonie 11</a:t>
                      </a:r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4232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sym typeface="Open Sans"/>
                        </a:rPr>
                        <a:t>Éducation à la Carrière 9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Éducation au choix de carrière et de vie 10 </a:t>
                      </a:r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sym typeface="Open Sans"/>
                        </a:rPr>
                        <a:t>Communication Orale 11 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54232"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sym typeface="Open Sans"/>
                        </a:rPr>
                        <a:t>FRAL 9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sym typeface="Open Sans"/>
                        </a:rPr>
                        <a:t>FRAL 10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54232"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sym typeface="Open Sans"/>
                        </a:rPr>
                        <a:t>Elective</a:t>
                      </a:r>
                      <a:endParaRPr lang="en-US" sz="1100"/>
                    </a:p>
                  </a:txBody>
                  <a:tcPr marL="85725" marR="85725" marT="85725" marB="8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95616"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sym typeface="Open Sans"/>
                        </a:rPr>
                        <a:t>Literary and Numeracy Assessment</a:t>
                      </a:r>
                      <a:endParaRPr lang="en-US" sz="1100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endParaRPr lang="en-US" sz="110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0000"/>
                          </a:solidFill>
                          <a:sym typeface="Open Sans"/>
                        </a:rPr>
                        <a:t>Literary Assessment and</a:t>
                      </a:r>
                      <a:endParaRPr lang="en-CA" sz="22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fr-FR" sz="2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Évaluation de littératie de la 12e année</a:t>
                      </a:r>
                      <a:endParaRPr lang="en-US" sz="2200" dirty="0">
                        <a:solidFill>
                          <a:srgbClr val="000000"/>
                        </a:solidFill>
                        <a:sym typeface="Open Sans"/>
                      </a:endParaRPr>
                    </a:p>
                  </a:txBody>
                  <a:tcPr marL="85725" marR="85725" marT="85725" marB="8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702747" cy="10287000"/>
            <a:chOff x="0" y="0"/>
            <a:chExt cx="229208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2081" cy="2709333"/>
            </a:xfrm>
            <a:custGeom>
              <a:avLst/>
              <a:gdLst/>
              <a:ahLst/>
              <a:cxnLst/>
              <a:rect l="l" t="t" r="r" b="b"/>
              <a:pathLst>
                <a:path w="2292081" h="2709333">
                  <a:moveTo>
                    <a:pt x="0" y="0"/>
                  </a:moveTo>
                  <a:lnTo>
                    <a:pt x="2292081" y="0"/>
                  </a:lnTo>
                  <a:lnTo>
                    <a:pt x="22920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5A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9208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80302" y="975133"/>
            <a:ext cx="3889499" cy="4297998"/>
            <a:chOff x="0" y="0"/>
            <a:chExt cx="944679" cy="1043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4679" cy="1043895"/>
            </a:xfrm>
            <a:custGeom>
              <a:avLst/>
              <a:gdLst/>
              <a:ahLst/>
              <a:cxnLst/>
              <a:rect l="l" t="t" r="r" b="b"/>
              <a:pathLst>
                <a:path w="944679" h="1043895">
                  <a:moveTo>
                    <a:pt x="0" y="0"/>
                  </a:moveTo>
                  <a:lnTo>
                    <a:pt x="944679" y="0"/>
                  </a:lnTo>
                  <a:lnTo>
                    <a:pt x="944679" y="1043895"/>
                  </a:lnTo>
                  <a:lnTo>
                    <a:pt x="0" y="1043895"/>
                  </a:lnTo>
                  <a:close/>
                </a:path>
              </a:pathLst>
            </a:custGeom>
            <a:blipFill>
              <a:blip r:embed="rId2"/>
              <a:stretch>
                <a:fillRect l="-6790" r="-679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369801" y="5129212"/>
            <a:ext cx="3889499" cy="4297998"/>
            <a:chOff x="0" y="0"/>
            <a:chExt cx="944679" cy="10438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44679" cy="1043895"/>
            </a:xfrm>
            <a:custGeom>
              <a:avLst/>
              <a:gdLst/>
              <a:ahLst/>
              <a:cxnLst/>
              <a:rect l="l" t="t" r="r" b="b"/>
              <a:pathLst>
                <a:path w="944679" h="1043895">
                  <a:moveTo>
                    <a:pt x="0" y="0"/>
                  </a:moveTo>
                  <a:lnTo>
                    <a:pt x="944679" y="0"/>
                  </a:lnTo>
                  <a:lnTo>
                    <a:pt x="944679" y="1043895"/>
                  </a:lnTo>
                  <a:lnTo>
                    <a:pt x="0" y="1043895"/>
                  </a:lnTo>
                  <a:close/>
                </a:path>
              </a:pathLst>
            </a:custGeom>
            <a:blipFill>
              <a:blip r:embed="rId3"/>
              <a:stretch>
                <a:fillRect l="-6944" r="-6944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86824" y="9722485"/>
            <a:ext cx="1908410" cy="63561"/>
            <a:chOff x="0" y="0"/>
            <a:chExt cx="502627" cy="167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2627" cy="16740"/>
            </a:xfrm>
            <a:custGeom>
              <a:avLst/>
              <a:gdLst/>
              <a:ahLst/>
              <a:cxnLst/>
              <a:rect l="l" t="t" r="r" b="b"/>
              <a:pathLst>
                <a:path w="502627" h="16740">
                  <a:moveTo>
                    <a:pt x="8370" y="0"/>
                  </a:moveTo>
                  <a:lnTo>
                    <a:pt x="494256" y="0"/>
                  </a:lnTo>
                  <a:cubicBezTo>
                    <a:pt x="496476" y="0"/>
                    <a:pt x="498605" y="882"/>
                    <a:pt x="500175" y="2452"/>
                  </a:cubicBezTo>
                  <a:cubicBezTo>
                    <a:pt x="501745" y="4021"/>
                    <a:pt x="502627" y="6150"/>
                    <a:pt x="502627" y="8370"/>
                  </a:cubicBezTo>
                  <a:lnTo>
                    <a:pt x="502627" y="8370"/>
                  </a:lnTo>
                  <a:cubicBezTo>
                    <a:pt x="502627" y="10590"/>
                    <a:pt x="501745" y="12719"/>
                    <a:pt x="500175" y="14289"/>
                  </a:cubicBezTo>
                  <a:cubicBezTo>
                    <a:pt x="498605" y="15859"/>
                    <a:pt x="496476" y="16740"/>
                    <a:pt x="494256" y="16740"/>
                  </a:cubicBezTo>
                  <a:lnTo>
                    <a:pt x="8370" y="16740"/>
                  </a:lnTo>
                  <a:cubicBezTo>
                    <a:pt x="6150" y="16740"/>
                    <a:pt x="4021" y="15859"/>
                    <a:pt x="2452" y="14289"/>
                  </a:cubicBezTo>
                  <a:cubicBezTo>
                    <a:pt x="882" y="12719"/>
                    <a:pt x="0" y="10590"/>
                    <a:pt x="0" y="8370"/>
                  </a:cubicBezTo>
                  <a:lnTo>
                    <a:pt x="0" y="8370"/>
                  </a:lnTo>
                  <a:cubicBezTo>
                    <a:pt x="0" y="6150"/>
                    <a:pt x="882" y="4021"/>
                    <a:pt x="2452" y="2452"/>
                  </a:cubicBezTo>
                  <a:cubicBezTo>
                    <a:pt x="4021" y="882"/>
                    <a:pt x="6150" y="0"/>
                    <a:pt x="837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502627" cy="54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59317" y="844636"/>
            <a:ext cx="6963422" cy="358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Physical and Health Education 9</a:t>
            </a:r>
          </a:p>
          <a:p>
            <a:pPr algn="l">
              <a:lnSpc>
                <a:spcPts val="6999"/>
              </a:lnSpc>
            </a:pPr>
            <a:r>
              <a:rPr lang="en-US" sz="6999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Options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9317" y="4515571"/>
            <a:ext cx="7250208" cy="4938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61"/>
              </a:lnSpc>
            </a:pPr>
            <a:r>
              <a:rPr lang="en-US" sz="4687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PHE 9  </a:t>
            </a:r>
          </a:p>
          <a:p>
            <a:pPr algn="just">
              <a:lnSpc>
                <a:spcPts val="6561"/>
              </a:lnSpc>
            </a:pPr>
            <a:r>
              <a:rPr lang="en-US" sz="4687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PHE 9 – Wellness</a:t>
            </a:r>
          </a:p>
          <a:p>
            <a:pPr algn="just">
              <a:lnSpc>
                <a:spcPts val="6561"/>
              </a:lnSpc>
            </a:pPr>
            <a:r>
              <a:rPr lang="en-US" sz="4687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PHE 9 – Basketball</a:t>
            </a:r>
          </a:p>
          <a:p>
            <a:pPr algn="just">
              <a:lnSpc>
                <a:spcPts val="6561"/>
              </a:lnSpc>
            </a:pPr>
            <a:r>
              <a:rPr lang="en-US" sz="4687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PHE 9 – Hockey Academy</a:t>
            </a:r>
          </a:p>
          <a:p>
            <a:pPr algn="just">
              <a:lnSpc>
                <a:spcPts val="6561"/>
              </a:lnSpc>
            </a:pPr>
            <a:r>
              <a:rPr lang="en-US" sz="4687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PHE 9 – Soccer</a:t>
            </a:r>
          </a:p>
          <a:p>
            <a:pPr algn="just">
              <a:lnSpc>
                <a:spcPts val="6561"/>
              </a:lnSpc>
            </a:pPr>
            <a:r>
              <a:rPr lang="en-US" sz="4687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PHE 9 – Volleyball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85746" y="0"/>
            <a:ext cx="4402254" cy="10287000"/>
            <a:chOff x="0" y="0"/>
            <a:chExt cx="115944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9441" cy="2709333"/>
            </a:xfrm>
            <a:custGeom>
              <a:avLst/>
              <a:gdLst/>
              <a:ahLst/>
              <a:cxnLst/>
              <a:rect l="l" t="t" r="r" b="b"/>
              <a:pathLst>
                <a:path w="1159441" h="2709333">
                  <a:moveTo>
                    <a:pt x="0" y="0"/>
                  </a:moveTo>
                  <a:lnTo>
                    <a:pt x="1159441" y="0"/>
                  </a:lnTo>
                  <a:lnTo>
                    <a:pt x="11594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5A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5944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97781" y="695279"/>
            <a:ext cx="5536750" cy="2228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00"/>
              </a:lnSpc>
            </a:pPr>
            <a:r>
              <a:rPr lang="en-US" sz="8600" b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Elective Courses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5121" y="3207893"/>
            <a:ext cx="8002791" cy="6590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0854" lvl="1" indent="-370427" algn="l">
              <a:lnSpc>
                <a:spcPts val="4804"/>
              </a:lnSpc>
              <a:buFont typeface="Arial"/>
              <a:buChar char="•"/>
            </a:pPr>
            <a:r>
              <a:rPr lang="en-US" sz="343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Elective courses are any courses that you choose beyond the required courses.</a:t>
            </a:r>
          </a:p>
          <a:p>
            <a:pPr marL="740854" lvl="1" indent="-370427" algn="l">
              <a:lnSpc>
                <a:spcPts val="4804"/>
              </a:lnSpc>
              <a:buFont typeface="Arial"/>
              <a:buChar char="•"/>
            </a:pPr>
            <a:r>
              <a:rPr lang="en-US" sz="343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They can be Arts Education or Applied Design, Skills and Technologies (ADST) courses.</a:t>
            </a:r>
          </a:p>
          <a:p>
            <a:pPr marL="740854" lvl="1" indent="-370427" algn="l">
              <a:lnSpc>
                <a:spcPts val="4804"/>
              </a:lnSpc>
              <a:buFont typeface="Arial"/>
              <a:buChar char="•"/>
            </a:pPr>
            <a:r>
              <a:rPr lang="en-US" sz="343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Students will choose 2 electives (French Immersion students choose 1)</a:t>
            </a:r>
          </a:p>
          <a:p>
            <a:pPr marL="740854" lvl="1" indent="-370427" algn="l">
              <a:lnSpc>
                <a:spcPts val="4804"/>
              </a:lnSpc>
              <a:buFont typeface="Arial"/>
              <a:buChar char="•"/>
            </a:pPr>
            <a:r>
              <a:rPr lang="en-US" sz="343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It is important to list alternative choices!!!!!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884019" y="4442854"/>
            <a:ext cx="4727107" cy="5355293"/>
            <a:chOff x="0" y="0"/>
            <a:chExt cx="1764337" cy="1998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64337" cy="1998800"/>
            </a:xfrm>
            <a:custGeom>
              <a:avLst/>
              <a:gdLst/>
              <a:ahLst/>
              <a:cxnLst/>
              <a:rect l="l" t="t" r="r" b="b"/>
              <a:pathLst>
                <a:path w="1764337" h="1998800">
                  <a:moveTo>
                    <a:pt x="0" y="0"/>
                  </a:moveTo>
                  <a:lnTo>
                    <a:pt x="1764337" y="0"/>
                  </a:lnTo>
                  <a:lnTo>
                    <a:pt x="1764337" y="1998800"/>
                  </a:lnTo>
                  <a:lnTo>
                    <a:pt x="0" y="1998800"/>
                  </a:lnTo>
                  <a:close/>
                </a:path>
              </a:pathLst>
            </a:custGeom>
            <a:blipFill>
              <a:blip r:embed="rId2"/>
              <a:stretch>
                <a:fillRect l="-35019" r="-35019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44000" y="533354"/>
            <a:ext cx="4727107" cy="5355293"/>
            <a:chOff x="0" y="0"/>
            <a:chExt cx="1764337" cy="1998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64337" cy="1998800"/>
            </a:xfrm>
            <a:custGeom>
              <a:avLst/>
              <a:gdLst/>
              <a:ahLst/>
              <a:cxnLst/>
              <a:rect l="l" t="t" r="r" b="b"/>
              <a:pathLst>
                <a:path w="1764337" h="1998800">
                  <a:moveTo>
                    <a:pt x="0" y="0"/>
                  </a:moveTo>
                  <a:lnTo>
                    <a:pt x="1764337" y="0"/>
                  </a:lnTo>
                  <a:lnTo>
                    <a:pt x="1764337" y="1998800"/>
                  </a:lnTo>
                  <a:lnTo>
                    <a:pt x="0" y="1998800"/>
                  </a:lnTo>
                  <a:close/>
                </a:path>
              </a:pathLst>
            </a:custGeom>
            <a:blipFill>
              <a:blip r:embed="rId3"/>
              <a:stretch>
                <a:fillRect l="-34889" r="-34889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85253" y="0"/>
            <a:ext cx="8702747" cy="10287000"/>
            <a:chOff x="0" y="0"/>
            <a:chExt cx="229208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2081" cy="2709333"/>
            </a:xfrm>
            <a:custGeom>
              <a:avLst/>
              <a:gdLst/>
              <a:ahLst/>
              <a:cxnLst/>
              <a:rect l="l" t="t" r="r" b="b"/>
              <a:pathLst>
                <a:path w="2292081" h="2709333">
                  <a:moveTo>
                    <a:pt x="0" y="0"/>
                  </a:moveTo>
                  <a:lnTo>
                    <a:pt x="2292081" y="0"/>
                  </a:lnTo>
                  <a:lnTo>
                    <a:pt x="22920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5A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9208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9317" y="673186"/>
            <a:ext cx="3889499" cy="4297998"/>
            <a:chOff x="0" y="0"/>
            <a:chExt cx="944679" cy="1043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4679" cy="1043895"/>
            </a:xfrm>
            <a:custGeom>
              <a:avLst/>
              <a:gdLst/>
              <a:ahLst/>
              <a:cxnLst/>
              <a:rect l="l" t="t" r="r" b="b"/>
              <a:pathLst>
                <a:path w="944679" h="1043895">
                  <a:moveTo>
                    <a:pt x="0" y="0"/>
                  </a:moveTo>
                  <a:lnTo>
                    <a:pt x="944679" y="0"/>
                  </a:lnTo>
                  <a:lnTo>
                    <a:pt x="944679" y="1043895"/>
                  </a:lnTo>
                  <a:lnTo>
                    <a:pt x="0" y="1043895"/>
                  </a:lnTo>
                  <a:close/>
                </a:path>
              </a:pathLst>
            </a:custGeom>
            <a:blipFill>
              <a:blip r:embed="rId2"/>
              <a:stretch>
                <a:fillRect l="-32928" r="-32928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863877" y="5216886"/>
            <a:ext cx="3889499" cy="4297998"/>
            <a:chOff x="0" y="0"/>
            <a:chExt cx="944679" cy="10438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44679" cy="1043895"/>
            </a:xfrm>
            <a:custGeom>
              <a:avLst/>
              <a:gdLst/>
              <a:ahLst/>
              <a:cxnLst/>
              <a:rect l="l" t="t" r="r" b="b"/>
              <a:pathLst>
                <a:path w="944679" h="1043895">
                  <a:moveTo>
                    <a:pt x="0" y="0"/>
                  </a:moveTo>
                  <a:lnTo>
                    <a:pt x="944679" y="0"/>
                  </a:lnTo>
                  <a:lnTo>
                    <a:pt x="944679" y="1043895"/>
                  </a:lnTo>
                  <a:lnTo>
                    <a:pt x="0" y="1043895"/>
                  </a:lnTo>
                  <a:close/>
                </a:path>
              </a:pathLst>
            </a:custGeom>
            <a:blipFill>
              <a:blip r:embed="rId3"/>
              <a:stretch>
                <a:fillRect l="-32801" r="-32801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86824" y="9722485"/>
            <a:ext cx="1908410" cy="63561"/>
            <a:chOff x="0" y="0"/>
            <a:chExt cx="502627" cy="167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2627" cy="16740"/>
            </a:xfrm>
            <a:custGeom>
              <a:avLst/>
              <a:gdLst/>
              <a:ahLst/>
              <a:cxnLst/>
              <a:rect l="l" t="t" r="r" b="b"/>
              <a:pathLst>
                <a:path w="502627" h="16740">
                  <a:moveTo>
                    <a:pt x="8370" y="0"/>
                  </a:moveTo>
                  <a:lnTo>
                    <a:pt x="494256" y="0"/>
                  </a:lnTo>
                  <a:cubicBezTo>
                    <a:pt x="496476" y="0"/>
                    <a:pt x="498605" y="882"/>
                    <a:pt x="500175" y="2452"/>
                  </a:cubicBezTo>
                  <a:cubicBezTo>
                    <a:pt x="501745" y="4021"/>
                    <a:pt x="502627" y="6150"/>
                    <a:pt x="502627" y="8370"/>
                  </a:cubicBezTo>
                  <a:lnTo>
                    <a:pt x="502627" y="8370"/>
                  </a:lnTo>
                  <a:cubicBezTo>
                    <a:pt x="502627" y="10590"/>
                    <a:pt x="501745" y="12719"/>
                    <a:pt x="500175" y="14289"/>
                  </a:cubicBezTo>
                  <a:cubicBezTo>
                    <a:pt x="498605" y="15859"/>
                    <a:pt x="496476" y="16740"/>
                    <a:pt x="494256" y="16740"/>
                  </a:cubicBezTo>
                  <a:lnTo>
                    <a:pt x="8370" y="16740"/>
                  </a:lnTo>
                  <a:cubicBezTo>
                    <a:pt x="6150" y="16740"/>
                    <a:pt x="4021" y="15859"/>
                    <a:pt x="2452" y="14289"/>
                  </a:cubicBezTo>
                  <a:cubicBezTo>
                    <a:pt x="882" y="12719"/>
                    <a:pt x="0" y="10590"/>
                    <a:pt x="0" y="8370"/>
                  </a:cubicBezTo>
                  <a:lnTo>
                    <a:pt x="0" y="8370"/>
                  </a:lnTo>
                  <a:cubicBezTo>
                    <a:pt x="0" y="6150"/>
                    <a:pt x="882" y="4021"/>
                    <a:pt x="2452" y="2452"/>
                  </a:cubicBezTo>
                  <a:cubicBezTo>
                    <a:pt x="4021" y="882"/>
                    <a:pt x="6150" y="0"/>
                    <a:pt x="837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502627" cy="54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196705" y="379499"/>
            <a:ext cx="7409246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Elective Choices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68130" y="1224049"/>
            <a:ext cx="7777746" cy="8668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1"/>
              </a:lnSpc>
            </a:pPr>
            <a:r>
              <a:rPr lang="en-US" sz="4487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ayajuthem </a:t>
            </a:r>
          </a:p>
          <a:p>
            <a:pPr algn="ctr">
              <a:lnSpc>
                <a:spcPts val="6281"/>
              </a:lnSpc>
            </a:pPr>
            <a:r>
              <a:rPr lang="en-US" sz="4487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Concert Band </a:t>
            </a:r>
          </a:p>
          <a:p>
            <a:pPr algn="ctr">
              <a:lnSpc>
                <a:spcPts val="6281"/>
              </a:lnSpc>
            </a:pPr>
            <a:r>
              <a:rPr lang="en-US" sz="4487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Drama</a:t>
            </a:r>
          </a:p>
          <a:p>
            <a:pPr algn="ctr">
              <a:lnSpc>
                <a:spcPts val="6281"/>
              </a:lnSpc>
            </a:pPr>
            <a:r>
              <a:rPr lang="en-US" sz="4487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Food Studies </a:t>
            </a:r>
          </a:p>
          <a:p>
            <a:pPr algn="ctr">
              <a:lnSpc>
                <a:spcPts val="6281"/>
              </a:lnSpc>
            </a:pPr>
            <a:r>
              <a:rPr lang="en-US" sz="4487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French </a:t>
            </a:r>
          </a:p>
          <a:p>
            <a:pPr algn="ctr">
              <a:lnSpc>
                <a:spcPts val="6281"/>
              </a:lnSpc>
            </a:pPr>
            <a:r>
              <a:rPr lang="en-US" sz="4487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Media Arts </a:t>
            </a:r>
          </a:p>
          <a:p>
            <a:pPr algn="ctr">
              <a:lnSpc>
                <a:spcPts val="6281"/>
              </a:lnSpc>
            </a:pPr>
            <a:r>
              <a:rPr lang="en-US" sz="4487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Metalwork </a:t>
            </a:r>
          </a:p>
          <a:p>
            <a:pPr algn="ctr">
              <a:lnSpc>
                <a:spcPts val="6281"/>
              </a:lnSpc>
            </a:pPr>
            <a:r>
              <a:rPr lang="en-US" sz="4487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Textiles </a:t>
            </a:r>
          </a:p>
          <a:p>
            <a:pPr algn="ctr">
              <a:lnSpc>
                <a:spcPts val="6281"/>
              </a:lnSpc>
            </a:pPr>
            <a:r>
              <a:rPr lang="en-US" sz="4487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Theatre Company </a:t>
            </a:r>
          </a:p>
          <a:p>
            <a:pPr algn="ctr">
              <a:lnSpc>
                <a:spcPts val="6281"/>
              </a:lnSpc>
            </a:pPr>
            <a:r>
              <a:rPr lang="en-US" sz="4487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Visual Arts </a:t>
            </a:r>
          </a:p>
          <a:p>
            <a:pPr algn="ctr">
              <a:lnSpc>
                <a:spcPts val="6281"/>
              </a:lnSpc>
            </a:pPr>
            <a:r>
              <a:rPr lang="en-US" sz="4487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Woodwork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59317" y="5216886"/>
            <a:ext cx="3889499" cy="4297998"/>
            <a:chOff x="0" y="0"/>
            <a:chExt cx="944679" cy="10438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44679" cy="1043895"/>
            </a:xfrm>
            <a:custGeom>
              <a:avLst/>
              <a:gdLst/>
              <a:ahLst/>
              <a:cxnLst/>
              <a:rect l="l" t="t" r="r" b="b"/>
              <a:pathLst>
                <a:path w="944679" h="1043895">
                  <a:moveTo>
                    <a:pt x="0" y="0"/>
                  </a:moveTo>
                  <a:lnTo>
                    <a:pt x="944679" y="0"/>
                  </a:lnTo>
                  <a:lnTo>
                    <a:pt x="944679" y="1043895"/>
                  </a:lnTo>
                  <a:lnTo>
                    <a:pt x="0" y="1043895"/>
                  </a:lnTo>
                  <a:close/>
                </a:path>
              </a:pathLst>
            </a:custGeom>
            <a:blipFill>
              <a:blip r:embed="rId4"/>
              <a:stretch>
                <a:fillRect l="-32801" r="-32801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863877" y="673186"/>
            <a:ext cx="3889499" cy="4297998"/>
            <a:chOff x="0" y="0"/>
            <a:chExt cx="944679" cy="104389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44679" cy="1043895"/>
            </a:xfrm>
            <a:custGeom>
              <a:avLst/>
              <a:gdLst/>
              <a:ahLst/>
              <a:cxnLst/>
              <a:rect l="l" t="t" r="r" b="b"/>
              <a:pathLst>
                <a:path w="944679" h="1043895">
                  <a:moveTo>
                    <a:pt x="0" y="0"/>
                  </a:moveTo>
                  <a:lnTo>
                    <a:pt x="944679" y="0"/>
                  </a:lnTo>
                  <a:lnTo>
                    <a:pt x="944679" y="1043895"/>
                  </a:lnTo>
                  <a:lnTo>
                    <a:pt x="0" y="1043895"/>
                  </a:lnTo>
                  <a:close/>
                </a:path>
              </a:pathLst>
            </a:custGeom>
            <a:blipFill>
              <a:blip r:embed="rId5"/>
              <a:stretch>
                <a:fillRect t="-17810" b="-1781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15600" y="342899"/>
            <a:ext cx="7162800" cy="9368217"/>
            <a:chOff x="0" y="0"/>
            <a:chExt cx="919797" cy="1274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9797" cy="1274980"/>
            </a:xfrm>
            <a:custGeom>
              <a:avLst/>
              <a:gdLst/>
              <a:ahLst/>
              <a:cxnLst/>
              <a:rect l="l" t="t" r="r" b="b"/>
              <a:pathLst>
                <a:path w="919797" h="1274980">
                  <a:moveTo>
                    <a:pt x="0" y="0"/>
                  </a:moveTo>
                  <a:lnTo>
                    <a:pt x="919797" y="0"/>
                  </a:lnTo>
                  <a:lnTo>
                    <a:pt x="919797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2"/>
              <a:stretch>
                <a:fillRect l="-1917" r="-1917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592160" y="5743114"/>
            <a:ext cx="2337324" cy="182509"/>
            <a:chOff x="0" y="0"/>
            <a:chExt cx="615592" cy="480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5592" cy="48068"/>
            </a:xfrm>
            <a:custGeom>
              <a:avLst/>
              <a:gdLst/>
              <a:ahLst/>
              <a:cxnLst/>
              <a:rect l="l" t="t" r="r" b="b"/>
              <a:pathLst>
                <a:path w="615592" h="48068">
                  <a:moveTo>
                    <a:pt x="24034" y="0"/>
                  </a:moveTo>
                  <a:lnTo>
                    <a:pt x="591557" y="0"/>
                  </a:lnTo>
                  <a:cubicBezTo>
                    <a:pt x="604831" y="0"/>
                    <a:pt x="615592" y="10760"/>
                    <a:pt x="615592" y="24034"/>
                  </a:cubicBezTo>
                  <a:lnTo>
                    <a:pt x="615592" y="24034"/>
                  </a:lnTo>
                  <a:cubicBezTo>
                    <a:pt x="615592" y="30408"/>
                    <a:pt x="613059" y="36522"/>
                    <a:pt x="608552" y="41029"/>
                  </a:cubicBezTo>
                  <a:cubicBezTo>
                    <a:pt x="604045" y="45536"/>
                    <a:pt x="597932" y="48068"/>
                    <a:pt x="591557" y="48068"/>
                  </a:cubicBezTo>
                  <a:lnTo>
                    <a:pt x="24034" y="48068"/>
                  </a:lnTo>
                  <a:cubicBezTo>
                    <a:pt x="17660" y="48068"/>
                    <a:pt x="11547" y="45536"/>
                    <a:pt x="7039" y="41029"/>
                  </a:cubicBezTo>
                  <a:cubicBezTo>
                    <a:pt x="2532" y="36522"/>
                    <a:pt x="0" y="30408"/>
                    <a:pt x="0" y="24034"/>
                  </a:cubicBezTo>
                  <a:lnTo>
                    <a:pt x="0" y="24034"/>
                  </a:lnTo>
                  <a:cubicBezTo>
                    <a:pt x="0" y="17660"/>
                    <a:pt x="2532" y="11547"/>
                    <a:pt x="7039" y="7039"/>
                  </a:cubicBezTo>
                  <a:cubicBezTo>
                    <a:pt x="11547" y="2532"/>
                    <a:pt x="17660" y="0"/>
                    <a:pt x="24034" y="0"/>
                  </a:cubicBezTo>
                  <a:close/>
                </a:path>
              </a:pathLst>
            </a:custGeom>
            <a:solidFill>
              <a:srgbClr val="031139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615592" cy="8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374923" y="6633178"/>
            <a:ext cx="619464" cy="80583"/>
            <a:chOff x="0" y="0"/>
            <a:chExt cx="825952" cy="107444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332732" cy="107444"/>
              <a:chOff x="0" y="0"/>
              <a:chExt cx="65725" cy="2122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5725" cy="21224"/>
              </a:xfrm>
              <a:custGeom>
                <a:avLst/>
                <a:gdLst/>
                <a:ahLst/>
                <a:cxnLst/>
                <a:rect l="l" t="t" r="r" b="b"/>
                <a:pathLst>
                  <a:path w="65725" h="21224">
                    <a:moveTo>
                      <a:pt x="10612" y="0"/>
                    </a:moveTo>
                    <a:lnTo>
                      <a:pt x="55113" y="0"/>
                    </a:lnTo>
                    <a:cubicBezTo>
                      <a:pt x="57928" y="0"/>
                      <a:pt x="60627" y="1118"/>
                      <a:pt x="62617" y="3108"/>
                    </a:cubicBezTo>
                    <a:cubicBezTo>
                      <a:pt x="64607" y="5098"/>
                      <a:pt x="65725" y="7797"/>
                      <a:pt x="65725" y="10612"/>
                    </a:cubicBezTo>
                    <a:lnTo>
                      <a:pt x="65725" y="10612"/>
                    </a:lnTo>
                    <a:cubicBezTo>
                      <a:pt x="65725" y="16473"/>
                      <a:pt x="60974" y="21224"/>
                      <a:pt x="55113" y="21224"/>
                    </a:cubicBezTo>
                    <a:lnTo>
                      <a:pt x="10612" y="21224"/>
                    </a:lnTo>
                    <a:cubicBezTo>
                      <a:pt x="4751" y="21224"/>
                      <a:pt x="0" y="16473"/>
                      <a:pt x="0" y="10612"/>
                    </a:cubicBezTo>
                    <a:lnTo>
                      <a:pt x="0" y="10612"/>
                    </a:lnTo>
                    <a:cubicBezTo>
                      <a:pt x="0" y="4751"/>
                      <a:pt x="4751" y="0"/>
                      <a:pt x="10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65725" cy="593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391292" y="0"/>
              <a:ext cx="185580" cy="107444"/>
              <a:chOff x="0" y="0"/>
              <a:chExt cx="36658" cy="2122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6658" cy="21224"/>
              </a:xfrm>
              <a:custGeom>
                <a:avLst/>
                <a:gdLst/>
                <a:ahLst/>
                <a:cxnLst/>
                <a:rect l="l" t="t" r="r" b="b"/>
                <a:pathLst>
                  <a:path w="36658" h="21224">
                    <a:moveTo>
                      <a:pt x="10612" y="0"/>
                    </a:moveTo>
                    <a:lnTo>
                      <a:pt x="26046" y="0"/>
                    </a:lnTo>
                    <a:cubicBezTo>
                      <a:pt x="31907" y="0"/>
                      <a:pt x="36658" y="4751"/>
                      <a:pt x="36658" y="10612"/>
                    </a:cubicBezTo>
                    <a:lnTo>
                      <a:pt x="36658" y="10612"/>
                    </a:lnTo>
                    <a:cubicBezTo>
                      <a:pt x="36658" y="16473"/>
                      <a:pt x="31907" y="21224"/>
                      <a:pt x="26046" y="21224"/>
                    </a:cubicBezTo>
                    <a:lnTo>
                      <a:pt x="10612" y="21224"/>
                    </a:lnTo>
                    <a:cubicBezTo>
                      <a:pt x="4751" y="21224"/>
                      <a:pt x="0" y="16473"/>
                      <a:pt x="0" y="10612"/>
                    </a:cubicBezTo>
                    <a:lnTo>
                      <a:pt x="0" y="10612"/>
                    </a:lnTo>
                    <a:cubicBezTo>
                      <a:pt x="0" y="4751"/>
                      <a:pt x="4751" y="0"/>
                      <a:pt x="10612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36658" cy="593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640372" y="0"/>
              <a:ext cx="185580" cy="107444"/>
              <a:chOff x="0" y="0"/>
              <a:chExt cx="36658" cy="2122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6658" cy="21224"/>
              </a:xfrm>
              <a:custGeom>
                <a:avLst/>
                <a:gdLst/>
                <a:ahLst/>
                <a:cxnLst/>
                <a:rect l="l" t="t" r="r" b="b"/>
                <a:pathLst>
                  <a:path w="36658" h="21224">
                    <a:moveTo>
                      <a:pt x="10612" y="0"/>
                    </a:moveTo>
                    <a:lnTo>
                      <a:pt x="26046" y="0"/>
                    </a:lnTo>
                    <a:cubicBezTo>
                      <a:pt x="31907" y="0"/>
                      <a:pt x="36658" y="4751"/>
                      <a:pt x="36658" y="10612"/>
                    </a:cubicBezTo>
                    <a:lnTo>
                      <a:pt x="36658" y="10612"/>
                    </a:lnTo>
                    <a:cubicBezTo>
                      <a:pt x="36658" y="16473"/>
                      <a:pt x="31907" y="21224"/>
                      <a:pt x="26046" y="21224"/>
                    </a:cubicBezTo>
                    <a:lnTo>
                      <a:pt x="10612" y="21224"/>
                    </a:lnTo>
                    <a:cubicBezTo>
                      <a:pt x="4751" y="21224"/>
                      <a:pt x="0" y="16473"/>
                      <a:pt x="0" y="10612"/>
                    </a:cubicBezTo>
                    <a:lnTo>
                      <a:pt x="0" y="10612"/>
                    </a:lnTo>
                    <a:cubicBezTo>
                      <a:pt x="0" y="4751"/>
                      <a:pt x="4751" y="0"/>
                      <a:pt x="10612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36658" cy="593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2153785" y="4863884"/>
            <a:ext cx="1061739" cy="1061739"/>
          </a:xfrm>
          <a:custGeom>
            <a:avLst/>
            <a:gdLst/>
            <a:ahLst/>
            <a:cxnLst/>
            <a:rect l="l" t="t" r="r" b="b"/>
            <a:pathLst>
              <a:path w="1061739" h="1061739">
                <a:moveTo>
                  <a:pt x="0" y="0"/>
                </a:moveTo>
                <a:lnTo>
                  <a:pt x="1061739" y="0"/>
                </a:lnTo>
                <a:lnTo>
                  <a:pt x="1061739" y="1061740"/>
                </a:lnTo>
                <a:lnTo>
                  <a:pt x="0" y="1061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8" name="TextBox 18"/>
          <p:cNvSpPr txBox="1"/>
          <p:nvPr/>
        </p:nvSpPr>
        <p:spPr>
          <a:xfrm>
            <a:off x="1515993" y="2575354"/>
            <a:ext cx="8489659" cy="281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60"/>
              </a:lnSpc>
            </a:pPr>
            <a:r>
              <a:rPr lang="en-US" sz="9300" b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Course Handbook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520798"/>
            <a:chOff x="0" y="0"/>
            <a:chExt cx="2833290" cy="7003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700390"/>
            </a:xfrm>
            <a:custGeom>
              <a:avLst/>
              <a:gdLst/>
              <a:ahLst/>
              <a:cxnLst/>
              <a:rect l="l" t="t" r="r" b="b"/>
              <a:pathLst>
                <a:path w="2833290" h="700390">
                  <a:moveTo>
                    <a:pt x="0" y="0"/>
                  </a:moveTo>
                  <a:lnTo>
                    <a:pt x="2833290" y="0"/>
                  </a:lnTo>
                  <a:lnTo>
                    <a:pt x="2833290" y="700390"/>
                  </a:lnTo>
                  <a:lnTo>
                    <a:pt x="0" y="700390"/>
                  </a:lnTo>
                  <a:close/>
                </a:path>
              </a:pathLst>
            </a:custGeom>
            <a:blipFill>
              <a:blip r:embed="rId2"/>
              <a:stretch>
                <a:fillRect t="-65543" b="-65543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7102048"/>
            <a:ext cx="768064" cy="1094995"/>
            <a:chOff x="0" y="0"/>
            <a:chExt cx="202288" cy="2883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2288" cy="288394"/>
            </a:xfrm>
            <a:custGeom>
              <a:avLst/>
              <a:gdLst/>
              <a:ahLst/>
              <a:cxnLst/>
              <a:rect l="l" t="t" r="r" b="b"/>
              <a:pathLst>
                <a:path w="202288" h="288394">
                  <a:moveTo>
                    <a:pt x="0" y="0"/>
                  </a:moveTo>
                  <a:lnTo>
                    <a:pt x="202288" y="0"/>
                  </a:lnTo>
                  <a:lnTo>
                    <a:pt x="202288" y="288394"/>
                  </a:lnTo>
                  <a:lnTo>
                    <a:pt x="0" y="288394"/>
                  </a:lnTo>
                  <a:close/>
                </a:path>
              </a:pathLst>
            </a:custGeom>
            <a:solidFill>
              <a:srgbClr val="005A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02288" cy="326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480823" y="5095875"/>
            <a:ext cx="9149042" cy="4378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2"/>
              </a:lnSpc>
            </a:pPr>
            <a:r>
              <a:rPr lang="en-US" sz="9200" b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Music Choices Outside the Timetable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03043" y="7910197"/>
            <a:ext cx="6501083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These course are taken before or after school and are in addition to other elective choices.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03043" y="6213049"/>
            <a:ext cx="3896925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Chamber Choir</a:t>
            </a:r>
          </a:p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Jazz Band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438</Words>
  <Application>Microsoft Office PowerPoint</Application>
  <PresentationFormat>Custom</PresentationFormat>
  <Paragraphs>134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Poppins Bold</vt:lpstr>
      <vt:lpstr>Open Sans Bold</vt:lpstr>
      <vt:lpstr>Open Sans</vt:lpstr>
      <vt:lpstr>Arial</vt:lpstr>
      <vt:lpstr>Canva Sans</vt:lpstr>
      <vt:lpstr>Calibri</vt:lpstr>
      <vt:lpstr>DM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Modern School Presentation</dc:title>
  <cp:lastModifiedBy>Pam Ellis</cp:lastModifiedBy>
  <cp:revision>1</cp:revision>
  <dcterms:created xsi:type="dcterms:W3CDTF">2006-08-16T00:00:00Z</dcterms:created>
  <dcterms:modified xsi:type="dcterms:W3CDTF">2026-02-05T01:03:49Z</dcterms:modified>
  <dc:identifier>DAHAVDsPyOQ</dc:identifier>
</cp:coreProperties>
</file>