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5294" autoAdjust="0"/>
  </p:normalViewPr>
  <p:slideViewPr>
    <p:cSldViewPr>
      <p:cViewPr>
        <p:scale>
          <a:sx n="90" d="100"/>
          <a:sy n="90" d="100"/>
        </p:scale>
        <p:origin x="-594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2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6DF698-2B7D-40EA-A614-496B619F9105}" type="doc">
      <dgm:prSet loTypeId="urn:microsoft.com/office/officeart/2005/8/layout/radial1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CA"/>
        </a:p>
      </dgm:t>
    </dgm:pt>
    <dgm:pt modelId="{B3A2EFE0-AE08-40EE-8071-05309950696C}">
      <dgm:prSet phldrT="[Text]"/>
      <dgm:spPr/>
      <dgm:t>
        <a:bodyPr/>
        <a:lstStyle/>
        <a:p>
          <a:r>
            <a:rPr lang="en-CA" dirty="0" smtClean="0"/>
            <a:t>Incredible journey</a:t>
          </a:r>
          <a:endParaRPr lang="en-CA" dirty="0"/>
        </a:p>
      </dgm:t>
    </dgm:pt>
    <dgm:pt modelId="{CC67FE9A-81C4-4FE3-AD90-0FA151A0AE8C}" type="parTrans" cxnId="{0F6FD139-B410-4395-AB7A-C084B6AF31A8}">
      <dgm:prSet/>
      <dgm:spPr/>
      <dgm:t>
        <a:bodyPr/>
        <a:lstStyle/>
        <a:p>
          <a:endParaRPr lang="en-CA"/>
        </a:p>
      </dgm:t>
    </dgm:pt>
    <dgm:pt modelId="{DC307B61-9A5E-42C0-8DA8-590457B0CAED}" type="sibTrans" cxnId="{0F6FD139-B410-4395-AB7A-C084B6AF31A8}">
      <dgm:prSet/>
      <dgm:spPr/>
      <dgm:t>
        <a:bodyPr/>
        <a:lstStyle/>
        <a:p>
          <a:endParaRPr lang="en-CA"/>
        </a:p>
      </dgm:t>
    </dgm:pt>
    <dgm:pt modelId="{C06B69B3-53B3-4863-A4E7-8CF0403A5B8C}">
      <dgm:prSet phldrT="[Text]"/>
      <dgm:spPr/>
      <dgm:t>
        <a:bodyPr/>
        <a:lstStyle/>
        <a:p>
          <a:r>
            <a:rPr lang="en-CA" dirty="0" smtClean="0"/>
            <a:t>Who</a:t>
          </a:r>
          <a:endParaRPr lang="en-CA" dirty="0"/>
        </a:p>
      </dgm:t>
    </dgm:pt>
    <dgm:pt modelId="{AAAB6E4E-4F4D-4730-8F1D-A23BF45E2275}" type="parTrans" cxnId="{07085AC3-D2C3-4EB0-956B-60805356C327}">
      <dgm:prSet/>
      <dgm:spPr/>
      <dgm:t>
        <a:bodyPr/>
        <a:lstStyle/>
        <a:p>
          <a:endParaRPr lang="en-CA"/>
        </a:p>
      </dgm:t>
    </dgm:pt>
    <dgm:pt modelId="{1801D671-80D6-473C-961E-A550145B9415}" type="sibTrans" cxnId="{07085AC3-D2C3-4EB0-956B-60805356C327}">
      <dgm:prSet/>
      <dgm:spPr/>
      <dgm:t>
        <a:bodyPr/>
        <a:lstStyle/>
        <a:p>
          <a:endParaRPr lang="en-CA"/>
        </a:p>
      </dgm:t>
    </dgm:pt>
    <dgm:pt modelId="{6A0C04FD-FB6A-4753-B0C5-401E4584E282}">
      <dgm:prSet phldrT="[Text]"/>
      <dgm:spPr/>
      <dgm:t>
        <a:bodyPr/>
        <a:lstStyle/>
        <a:p>
          <a:r>
            <a:rPr lang="en-CA" dirty="0" smtClean="0"/>
            <a:t>What</a:t>
          </a:r>
          <a:endParaRPr lang="en-CA" dirty="0"/>
        </a:p>
      </dgm:t>
    </dgm:pt>
    <dgm:pt modelId="{1EB5EF77-25C7-49DF-B49F-195C3FBB3101}" type="parTrans" cxnId="{F9810CC7-1F5A-42D2-9F31-C8C0D7151A59}">
      <dgm:prSet/>
      <dgm:spPr/>
      <dgm:t>
        <a:bodyPr/>
        <a:lstStyle/>
        <a:p>
          <a:endParaRPr lang="en-CA"/>
        </a:p>
      </dgm:t>
    </dgm:pt>
    <dgm:pt modelId="{BEBFB161-4B9A-47E2-82D3-B94EB19D99D7}" type="sibTrans" cxnId="{F9810CC7-1F5A-42D2-9F31-C8C0D7151A59}">
      <dgm:prSet/>
      <dgm:spPr/>
      <dgm:t>
        <a:bodyPr/>
        <a:lstStyle/>
        <a:p>
          <a:endParaRPr lang="en-CA"/>
        </a:p>
      </dgm:t>
    </dgm:pt>
    <dgm:pt modelId="{CD6BB8D3-9549-49C1-80ED-7D53938CE157}">
      <dgm:prSet phldrT="[Text]"/>
      <dgm:spPr/>
      <dgm:t>
        <a:bodyPr/>
        <a:lstStyle/>
        <a:p>
          <a:r>
            <a:rPr lang="en-CA" dirty="0" smtClean="0"/>
            <a:t>Where</a:t>
          </a:r>
          <a:endParaRPr lang="en-CA" dirty="0"/>
        </a:p>
      </dgm:t>
    </dgm:pt>
    <dgm:pt modelId="{65A6645C-A1F3-4BE0-942A-CF4767B87460}" type="parTrans" cxnId="{8F88DE92-8A30-4420-9A9B-327C69F5D76D}">
      <dgm:prSet/>
      <dgm:spPr/>
      <dgm:t>
        <a:bodyPr/>
        <a:lstStyle/>
        <a:p>
          <a:endParaRPr lang="en-CA"/>
        </a:p>
      </dgm:t>
    </dgm:pt>
    <dgm:pt modelId="{A83E39AB-86EC-4744-A78F-D7E7F8ACFB03}" type="sibTrans" cxnId="{8F88DE92-8A30-4420-9A9B-327C69F5D76D}">
      <dgm:prSet/>
      <dgm:spPr/>
      <dgm:t>
        <a:bodyPr/>
        <a:lstStyle/>
        <a:p>
          <a:endParaRPr lang="en-CA"/>
        </a:p>
      </dgm:t>
    </dgm:pt>
    <dgm:pt modelId="{7BF4B000-D6F6-42A1-AB67-935E401A5CDC}">
      <dgm:prSet phldrT="[Text]"/>
      <dgm:spPr/>
      <dgm:t>
        <a:bodyPr/>
        <a:lstStyle/>
        <a:p>
          <a:r>
            <a:rPr lang="en-CA" dirty="0" smtClean="0"/>
            <a:t>When</a:t>
          </a:r>
          <a:endParaRPr lang="en-CA" dirty="0"/>
        </a:p>
      </dgm:t>
    </dgm:pt>
    <dgm:pt modelId="{54EE14BF-5322-4C60-A811-D1AC316CC62F}" type="parTrans" cxnId="{3EACB313-4BC0-4941-A844-526AD59F668F}">
      <dgm:prSet/>
      <dgm:spPr/>
      <dgm:t>
        <a:bodyPr/>
        <a:lstStyle/>
        <a:p>
          <a:endParaRPr lang="en-CA"/>
        </a:p>
      </dgm:t>
    </dgm:pt>
    <dgm:pt modelId="{2E41A5DA-0337-4412-9772-65AEF02AF96A}" type="sibTrans" cxnId="{3EACB313-4BC0-4941-A844-526AD59F668F}">
      <dgm:prSet/>
      <dgm:spPr/>
      <dgm:t>
        <a:bodyPr/>
        <a:lstStyle/>
        <a:p>
          <a:endParaRPr lang="en-CA"/>
        </a:p>
      </dgm:t>
    </dgm:pt>
    <dgm:pt modelId="{94FF8D70-9C4B-4772-96E3-C8498CCFCDC2}">
      <dgm:prSet phldrT="[Text]"/>
      <dgm:spPr/>
      <dgm:t>
        <a:bodyPr/>
        <a:lstStyle/>
        <a:p>
          <a:endParaRPr lang="en-CA"/>
        </a:p>
      </dgm:t>
    </dgm:pt>
    <dgm:pt modelId="{90AB258C-7EC5-4CAA-AF90-67F0577D15B4}" type="parTrans" cxnId="{59555382-DC08-4B46-8F56-3EC6158C1D45}">
      <dgm:prSet/>
      <dgm:spPr/>
      <dgm:t>
        <a:bodyPr/>
        <a:lstStyle/>
        <a:p>
          <a:endParaRPr lang="en-CA"/>
        </a:p>
      </dgm:t>
    </dgm:pt>
    <dgm:pt modelId="{8B6F46D2-F13F-4B06-817C-4D3232E89206}" type="sibTrans" cxnId="{59555382-DC08-4B46-8F56-3EC6158C1D45}">
      <dgm:prSet/>
      <dgm:spPr/>
      <dgm:t>
        <a:bodyPr/>
        <a:lstStyle/>
        <a:p>
          <a:endParaRPr lang="en-CA"/>
        </a:p>
      </dgm:t>
    </dgm:pt>
    <dgm:pt modelId="{75495570-A763-439F-9E92-CD53DA6B2698}" type="pres">
      <dgm:prSet presAssocID="{AD6DF698-2B7D-40EA-A614-496B619F910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C11AFD10-86AA-44E4-8D75-01188F502286}" type="pres">
      <dgm:prSet presAssocID="{B3A2EFE0-AE08-40EE-8071-05309950696C}" presName="centerShape" presStyleLbl="node0" presStyleIdx="0" presStyleCnt="1"/>
      <dgm:spPr/>
      <dgm:t>
        <a:bodyPr/>
        <a:lstStyle/>
        <a:p>
          <a:endParaRPr lang="en-CA"/>
        </a:p>
      </dgm:t>
    </dgm:pt>
    <dgm:pt modelId="{9FBBAC07-1C6B-41FF-82FE-9CB8ABCA6531}" type="pres">
      <dgm:prSet presAssocID="{AAAB6E4E-4F4D-4730-8F1D-A23BF45E2275}" presName="Name9" presStyleLbl="parChTrans1D2" presStyleIdx="0" presStyleCnt="4"/>
      <dgm:spPr/>
      <dgm:t>
        <a:bodyPr/>
        <a:lstStyle/>
        <a:p>
          <a:endParaRPr lang="en-CA"/>
        </a:p>
      </dgm:t>
    </dgm:pt>
    <dgm:pt modelId="{B1086480-F7BB-4111-9712-A27E7FCE8DDD}" type="pres">
      <dgm:prSet presAssocID="{AAAB6E4E-4F4D-4730-8F1D-A23BF45E2275}" presName="connTx" presStyleLbl="parChTrans1D2" presStyleIdx="0" presStyleCnt="4"/>
      <dgm:spPr/>
      <dgm:t>
        <a:bodyPr/>
        <a:lstStyle/>
        <a:p>
          <a:endParaRPr lang="en-CA"/>
        </a:p>
      </dgm:t>
    </dgm:pt>
    <dgm:pt modelId="{D2613A08-44D9-4A2F-966C-23543B531622}" type="pres">
      <dgm:prSet presAssocID="{C06B69B3-53B3-4863-A4E7-8CF0403A5B8C}" presName="node" presStyleLbl="node1" presStyleIdx="0" presStyleCnt="4" custRadScaleRad="87139" custRadScaleInc="-160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38719CE-636A-4F0B-A886-E0E9432EE254}" type="pres">
      <dgm:prSet presAssocID="{1EB5EF77-25C7-49DF-B49F-195C3FBB3101}" presName="Name9" presStyleLbl="parChTrans1D2" presStyleIdx="1" presStyleCnt="4"/>
      <dgm:spPr/>
      <dgm:t>
        <a:bodyPr/>
        <a:lstStyle/>
        <a:p>
          <a:endParaRPr lang="en-CA"/>
        </a:p>
      </dgm:t>
    </dgm:pt>
    <dgm:pt modelId="{54590FA5-8F72-4AC3-A8CE-5BEA37D19280}" type="pres">
      <dgm:prSet presAssocID="{1EB5EF77-25C7-49DF-B49F-195C3FBB3101}" presName="connTx" presStyleLbl="parChTrans1D2" presStyleIdx="1" presStyleCnt="4"/>
      <dgm:spPr/>
      <dgm:t>
        <a:bodyPr/>
        <a:lstStyle/>
        <a:p>
          <a:endParaRPr lang="en-CA"/>
        </a:p>
      </dgm:t>
    </dgm:pt>
    <dgm:pt modelId="{1566A6DF-9C21-4907-B9C7-E7A464F1132D}" type="pres">
      <dgm:prSet presAssocID="{6A0C04FD-FB6A-4753-B0C5-401E4584E282}" presName="node" presStyleLbl="node1" presStyleIdx="1" presStyleCnt="4" custRadScaleRad="91266" custRadScaleInc="-4408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F608240-CD6D-4054-B03B-E27EC1372D8C}" type="pres">
      <dgm:prSet presAssocID="{65A6645C-A1F3-4BE0-942A-CF4767B87460}" presName="Name9" presStyleLbl="parChTrans1D2" presStyleIdx="2" presStyleCnt="4"/>
      <dgm:spPr/>
      <dgm:t>
        <a:bodyPr/>
        <a:lstStyle/>
        <a:p>
          <a:endParaRPr lang="en-CA"/>
        </a:p>
      </dgm:t>
    </dgm:pt>
    <dgm:pt modelId="{3B53E743-C78E-4931-B6D2-BE606F796A36}" type="pres">
      <dgm:prSet presAssocID="{65A6645C-A1F3-4BE0-942A-CF4767B87460}" presName="connTx" presStyleLbl="parChTrans1D2" presStyleIdx="2" presStyleCnt="4"/>
      <dgm:spPr/>
      <dgm:t>
        <a:bodyPr/>
        <a:lstStyle/>
        <a:p>
          <a:endParaRPr lang="en-CA"/>
        </a:p>
      </dgm:t>
    </dgm:pt>
    <dgm:pt modelId="{7B4933B0-6A1F-4B1B-8982-83D7FD34C05A}" type="pres">
      <dgm:prSet presAssocID="{CD6BB8D3-9549-49C1-80ED-7D53938CE157}" presName="node" presStyleLbl="node1" presStyleIdx="2" presStyleCnt="4" custRadScaleRad="91688" custRadScaleInc="-606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4AF7DE3-D43C-4609-B6B6-78CDC275E87F}" type="pres">
      <dgm:prSet presAssocID="{54EE14BF-5322-4C60-A811-D1AC316CC62F}" presName="Name9" presStyleLbl="parChTrans1D2" presStyleIdx="3" presStyleCnt="4"/>
      <dgm:spPr/>
      <dgm:t>
        <a:bodyPr/>
        <a:lstStyle/>
        <a:p>
          <a:endParaRPr lang="en-CA"/>
        </a:p>
      </dgm:t>
    </dgm:pt>
    <dgm:pt modelId="{D1FD17E8-8158-4E5C-9501-21CFED187F6E}" type="pres">
      <dgm:prSet presAssocID="{54EE14BF-5322-4C60-A811-D1AC316CC62F}" presName="connTx" presStyleLbl="parChTrans1D2" presStyleIdx="3" presStyleCnt="4"/>
      <dgm:spPr/>
      <dgm:t>
        <a:bodyPr/>
        <a:lstStyle/>
        <a:p>
          <a:endParaRPr lang="en-CA"/>
        </a:p>
      </dgm:t>
    </dgm:pt>
    <dgm:pt modelId="{5EF7E0F0-325A-41BF-8488-526D88E9A70E}" type="pres">
      <dgm:prSet presAssocID="{7BF4B000-D6F6-42A1-AB67-935E401A5CDC}" presName="node" presStyleLbl="node1" presStyleIdx="3" presStyleCnt="4" custRadScaleRad="92532" custRadScaleInc="-850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AD508D8E-9DB2-4B50-9676-1B41718F4B46}" type="presOf" srcId="{1EB5EF77-25C7-49DF-B49F-195C3FBB3101}" destId="{54590FA5-8F72-4AC3-A8CE-5BEA37D19280}" srcOrd="1" destOrd="0" presId="urn:microsoft.com/office/officeart/2005/8/layout/radial1"/>
    <dgm:cxn modelId="{5D3F5410-5132-49A4-BA45-3069CF563D2C}" type="presOf" srcId="{54EE14BF-5322-4C60-A811-D1AC316CC62F}" destId="{D1FD17E8-8158-4E5C-9501-21CFED187F6E}" srcOrd="1" destOrd="0" presId="urn:microsoft.com/office/officeart/2005/8/layout/radial1"/>
    <dgm:cxn modelId="{38155495-34D3-4BDA-8807-9DD74B284218}" type="presOf" srcId="{C06B69B3-53B3-4863-A4E7-8CF0403A5B8C}" destId="{D2613A08-44D9-4A2F-966C-23543B531622}" srcOrd="0" destOrd="0" presId="urn:microsoft.com/office/officeart/2005/8/layout/radial1"/>
    <dgm:cxn modelId="{8F88DE92-8A30-4420-9A9B-327C69F5D76D}" srcId="{B3A2EFE0-AE08-40EE-8071-05309950696C}" destId="{CD6BB8D3-9549-49C1-80ED-7D53938CE157}" srcOrd="2" destOrd="0" parTransId="{65A6645C-A1F3-4BE0-942A-CF4767B87460}" sibTransId="{A83E39AB-86EC-4744-A78F-D7E7F8ACFB03}"/>
    <dgm:cxn modelId="{FC4F3DED-BB16-411B-B832-18D82E64095F}" type="presOf" srcId="{AAAB6E4E-4F4D-4730-8F1D-A23BF45E2275}" destId="{9FBBAC07-1C6B-41FF-82FE-9CB8ABCA6531}" srcOrd="0" destOrd="0" presId="urn:microsoft.com/office/officeart/2005/8/layout/radial1"/>
    <dgm:cxn modelId="{0F6FD139-B410-4395-AB7A-C084B6AF31A8}" srcId="{AD6DF698-2B7D-40EA-A614-496B619F9105}" destId="{B3A2EFE0-AE08-40EE-8071-05309950696C}" srcOrd="0" destOrd="0" parTransId="{CC67FE9A-81C4-4FE3-AD90-0FA151A0AE8C}" sibTransId="{DC307B61-9A5E-42C0-8DA8-590457B0CAED}"/>
    <dgm:cxn modelId="{55EF15A6-3B53-49CD-AAB4-3579E34462E4}" type="presOf" srcId="{6A0C04FD-FB6A-4753-B0C5-401E4584E282}" destId="{1566A6DF-9C21-4907-B9C7-E7A464F1132D}" srcOrd="0" destOrd="0" presId="urn:microsoft.com/office/officeart/2005/8/layout/radial1"/>
    <dgm:cxn modelId="{9401B2D9-9556-4D3D-B6B8-8A9C0AD957CD}" type="presOf" srcId="{CD6BB8D3-9549-49C1-80ED-7D53938CE157}" destId="{7B4933B0-6A1F-4B1B-8982-83D7FD34C05A}" srcOrd="0" destOrd="0" presId="urn:microsoft.com/office/officeart/2005/8/layout/radial1"/>
    <dgm:cxn modelId="{24F47147-24C0-402A-9C5E-08F8A7DC617E}" type="presOf" srcId="{1EB5EF77-25C7-49DF-B49F-195C3FBB3101}" destId="{C38719CE-636A-4F0B-A886-E0E9432EE254}" srcOrd="0" destOrd="0" presId="urn:microsoft.com/office/officeart/2005/8/layout/radial1"/>
    <dgm:cxn modelId="{9603CE47-A334-45CB-86E8-E55FA748D12D}" type="presOf" srcId="{65A6645C-A1F3-4BE0-942A-CF4767B87460}" destId="{3B53E743-C78E-4931-B6D2-BE606F796A36}" srcOrd="1" destOrd="0" presId="urn:microsoft.com/office/officeart/2005/8/layout/radial1"/>
    <dgm:cxn modelId="{0A81331E-AA82-48D2-B88F-FE9AE819CF1B}" type="presOf" srcId="{B3A2EFE0-AE08-40EE-8071-05309950696C}" destId="{C11AFD10-86AA-44E4-8D75-01188F502286}" srcOrd="0" destOrd="0" presId="urn:microsoft.com/office/officeart/2005/8/layout/radial1"/>
    <dgm:cxn modelId="{59555382-DC08-4B46-8F56-3EC6158C1D45}" srcId="{AD6DF698-2B7D-40EA-A614-496B619F9105}" destId="{94FF8D70-9C4B-4772-96E3-C8498CCFCDC2}" srcOrd="1" destOrd="0" parTransId="{90AB258C-7EC5-4CAA-AF90-67F0577D15B4}" sibTransId="{8B6F46D2-F13F-4B06-817C-4D3232E89206}"/>
    <dgm:cxn modelId="{3EACB313-4BC0-4941-A844-526AD59F668F}" srcId="{B3A2EFE0-AE08-40EE-8071-05309950696C}" destId="{7BF4B000-D6F6-42A1-AB67-935E401A5CDC}" srcOrd="3" destOrd="0" parTransId="{54EE14BF-5322-4C60-A811-D1AC316CC62F}" sibTransId="{2E41A5DA-0337-4412-9772-65AEF02AF96A}"/>
    <dgm:cxn modelId="{DF2247BA-27CE-4E13-B6EF-1610BCC33664}" type="presOf" srcId="{7BF4B000-D6F6-42A1-AB67-935E401A5CDC}" destId="{5EF7E0F0-325A-41BF-8488-526D88E9A70E}" srcOrd="0" destOrd="0" presId="urn:microsoft.com/office/officeart/2005/8/layout/radial1"/>
    <dgm:cxn modelId="{50954E65-13E0-4D0D-AB0C-251E18E58F1E}" type="presOf" srcId="{65A6645C-A1F3-4BE0-942A-CF4767B87460}" destId="{FF608240-CD6D-4054-B03B-E27EC1372D8C}" srcOrd="0" destOrd="0" presId="urn:microsoft.com/office/officeart/2005/8/layout/radial1"/>
    <dgm:cxn modelId="{48D68DF9-03C8-469F-A07A-7D938D51A40F}" type="presOf" srcId="{AAAB6E4E-4F4D-4730-8F1D-A23BF45E2275}" destId="{B1086480-F7BB-4111-9712-A27E7FCE8DDD}" srcOrd="1" destOrd="0" presId="urn:microsoft.com/office/officeart/2005/8/layout/radial1"/>
    <dgm:cxn modelId="{F9810CC7-1F5A-42D2-9F31-C8C0D7151A59}" srcId="{B3A2EFE0-AE08-40EE-8071-05309950696C}" destId="{6A0C04FD-FB6A-4753-B0C5-401E4584E282}" srcOrd="1" destOrd="0" parTransId="{1EB5EF77-25C7-49DF-B49F-195C3FBB3101}" sibTransId="{BEBFB161-4B9A-47E2-82D3-B94EB19D99D7}"/>
    <dgm:cxn modelId="{07085AC3-D2C3-4EB0-956B-60805356C327}" srcId="{B3A2EFE0-AE08-40EE-8071-05309950696C}" destId="{C06B69B3-53B3-4863-A4E7-8CF0403A5B8C}" srcOrd="0" destOrd="0" parTransId="{AAAB6E4E-4F4D-4730-8F1D-A23BF45E2275}" sibTransId="{1801D671-80D6-473C-961E-A550145B9415}"/>
    <dgm:cxn modelId="{D41D1CFF-8A90-4FAF-8C57-F390DC234A84}" type="presOf" srcId="{AD6DF698-2B7D-40EA-A614-496B619F9105}" destId="{75495570-A763-439F-9E92-CD53DA6B2698}" srcOrd="0" destOrd="0" presId="urn:microsoft.com/office/officeart/2005/8/layout/radial1"/>
    <dgm:cxn modelId="{5A3CDB38-2874-4EE6-83C9-CDDC62F8E857}" type="presOf" srcId="{54EE14BF-5322-4C60-A811-D1AC316CC62F}" destId="{94AF7DE3-D43C-4609-B6B6-78CDC275E87F}" srcOrd="0" destOrd="0" presId="urn:microsoft.com/office/officeart/2005/8/layout/radial1"/>
    <dgm:cxn modelId="{8DEE7CA9-9636-4DCB-B3F2-200206AD1A67}" type="presParOf" srcId="{75495570-A763-439F-9E92-CD53DA6B2698}" destId="{C11AFD10-86AA-44E4-8D75-01188F502286}" srcOrd="0" destOrd="0" presId="urn:microsoft.com/office/officeart/2005/8/layout/radial1"/>
    <dgm:cxn modelId="{A8AAA04A-27B1-42ED-8031-12236BD2B7EC}" type="presParOf" srcId="{75495570-A763-439F-9E92-CD53DA6B2698}" destId="{9FBBAC07-1C6B-41FF-82FE-9CB8ABCA6531}" srcOrd="1" destOrd="0" presId="urn:microsoft.com/office/officeart/2005/8/layout/radial1"/>
    <dgm:cxn modelId="{71494309-FFEE-4EA1-B8CC-9A515BFF8954}" type="presParOf" srcId="{9FBBAC07-1C6B-41FF-82FE-9CB8ABCA6531}" destId="{B1086480-F7BB-4111-9712-A27E7FCE8DDD}" srcOrd="0" destOrd="0" presId="urn:microsoft.com/office/officeart/2005/8/layout/radial1"/>
    <dgm:cxn modelId="{ACD1F333-DB25-401E-BB67-5D2C880DBF43}" type="presParOf" srcId="{75495570-A763-439F-9E92-CD53DA6B2698}" destId="{D2613A08-44D9-4A2F-966C-23543B531622}" srcOrd="2" destOrd="0" presId="urn:microsoft.com/office/officeart/2005/8/layout/radial1"/>
    <dgm:cxn modelId="{1BF8BC6B-F1CD-4DCC-8223-C6160968844A}" type="presParOf" srcId="{75495570-A763-439F-9E92-CD53DA6B2698}" destId="{C38719CE-636A-4F0B-A886-E0E9432EE254}" srcOrd="3" destOrd="0" presId="urn:microsoft.com/office/officeart/2005/8/layout/radial1"/>
    <dgm:cxn modelId="{DF8EE86C-D097-47C4-9655-B15B3199AD9F}" type="presParOf" srcId="{C38719CE-636A-4F0B-A886-E0E9432EE254}" destId="{54590FA5-8F72-4AC3-A8CE-5BEA37D19280}" srcOrd="0" destOrd="0" presId="urn:microsoft.com/office/officeart/2005/8/layout/radial1"/>
    <dgm:cxn modelId="{F4208CD9-C7E7-4BE3-B211-13BCA7182F6B}" type="presParOf" srcId="{75495570-A763-439F-9E92-CD53DA6B2698}" destId="{1566A6DF-9C21-4907-B9C7-E7A464F1132D}" srcOrd="4" destOrd="0" presId="urn:microsoft.com/office/officeart/2005/8/layout/radial1"/>
    <dgm:cxn modelId="{B57C9505-3A40-43F7-B0AF-A07B7842944A}" type="presParOf" srcId="{75495570-A763-439F-9E92-CD53DA6B2698}" destId="{FF608240-CD6D-4054-B03B-E27EC1372D8C}" srcOrd="5" destOrd="0" presId="urn:microsoft.com/office/officeart/2005/8/layout/radial1"/>
    <dgm:cxn modelId="{55190399-F8F8-4DA3-A103-E135EB767549}" type="presParOf" srcId="{FF608240-CD6D-4054-B03B-E27EC1372D8C}" destId="{3B53E743-C78E-4931-B6D2-BE606F796A36}" srcOrd="0" destOrd="0" presId="urn:microsoft.com/office/officeart/2005/8/layout/radial1"/>
    <dgm:cxn modelId="{015F9DFC-DB96-4024-8E0C-D1E99CDB5A9E}" type="presParOf" srcId="{75495570-A763-439F-9E92-CD53DA6B2698}" destId="{7B4933B0-6A1F-4B1B-8982-83D7FD34C05A}" srcOrd="6" destOrd="0" presId="urn:microsoft.com/office/officeart/2005/8/layout/radial1"/>
    <dgm:cxn modelId="{451EF35A-51C6-43EC-9D1E-1B9365EAB25E}" type="presParOf" srcId="{75495570-A763-439F-9E92-CD53DA6B2698}" destId="{94AF7DE3-D43C-4609-B6B6-78CDC275E87F}" srcOrd="7" destOrd="0" presId="urn:microsoft.com/office/officeart/2005/8/layout/radial1"/>
    <dgm:cxn modelId="{2F5DC363-49A6-4FBE-AAAA-7212ABD5624C}" type="presParOf" srcId="{94AF7DE3-D43C-4609-B6B6-78CDC275E87F}" destId="{D1FD17E8-8158-4E5C-9501-21CFED187F6E}" srcOrd="0" destOrd="0" presId="urn:microsoft.com/office/officeart/2005/8/layout/radial1"/>
    <dgm:cxn modelId="{D3A70224-6A06-4437-A918-16B658EBFDDB}" type="presParOf" srcId="{75495570-A763-439F-9E92-CD53DA6B2698}" destId="{5EF7E0F0-325A-41BF-8488-526D88E9A70E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1AFD10-86AA-44E4-8D75-01188F502286}">
      <dsp:nvSpPr>
        <dsp:cNvPr id="0" name=""/>
        <dsp:cNvSpPr/>
      </dsp:nvSpPr>
      <dsp:spPr>
        <a:xfrm>
          <a:off x="3622786" y="1656667"/>
          <a:ext cx="1258665" cy="12586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/>
            <a:t>Incredible journey</a:t>
          </a:r>
          <a:endParaRPr lang="en-CA" sz="1500" kern="1200" dirty="0"/>
        </a:p>
      </dsp:txBody>
      <dsp:txXfrm>
        <a:off x="3807113" y="1840994"/>
        <a:ext cx="890011" cy="890011"/>
      </dsp:txXfrm>
    </dsp:sp>
    <dsp:sp modelId="{9FBBAC07-1C6B-41FF-82FE-9CB8ABCA6531}">
      <dsp:nvSpPr>
        <dsp:cNvPr id="0" name=""/>
        <dsp:cNvSpPr/>
      </dsp:nvSpPr>
      <dsp:spPr>
        <a:xfrm rot="16156665">
          <a:off x="4158622" y="1558905"/>
          <a:ext cx="168996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168996" y="13320"/>
              </a:lnTo>
            </a:path>
          </a:pathLst>
        </a:custGeom>
        <a:noFill/>
        <a:ln w="11429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 rot="10800000">
        <a:off x="4238896" y="1568000"/>
        <a:ext cx="8449" cy="8449"/>
      </dsp:txXfrm>
    </dsp:sp>
    <dsp:sp modelId="{D2613A08-44D9-4A2F-966C-23543B531622}">
      <dsp:nvSpPr>
        <dsp:cNvPr id="0" name=""/>
        <dsp:cNvSpPr/>
      </dsp:nvSpPr>
      <dsp:spPr>
        <a:xfrm>
          <a:off x="3604789" y="229117"/>
          <a:ext cx="1258665" cy="125866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300" kern="1200" dirty="0" smtClean="0"/>
            <a:t>Who</a:t>
          </a:r>
          <a:endParaRPr lang="en-CA" sz="2300" kern="1200" dirty="0"/>
        </a:p>
      </dsp:txBody>
      <dsp:txXfrm>
        <a:off x="3789116" y="413444"/>
        <a:ext cx="890011" cy="890011"/>
      </dsp:txXfrm>
    </dsp:sp>
    <dsp:sp modelId="{C38719CE-636A-4F0B-A886-E0E9432EE254}">
      <dsp:nvSpPr>
        <dsp:cNvPr id="0" name=""/>
        <dsp:cNvSpPr/>
      </dsp:nvSpPr>
      <dsp:spPr>
        <a:xfrm rot="21480984">
          <a:off x="4881003" y="2246801"/>
          <a:ext cx="236612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236612" y="13320"/>
              </a:lnTo>
            </a:path>
          </a:pathLst>
        </a:custGeom>
        <a:noFill/>
        <a:ln w="11429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>
        <a:off x="4993394" y="2254206"/>
        <a:ext cx="11830" cy="11830"/>
      </dsp:txXfrm>
    </dsp:sp>
    <dsp:sp modelId="{1566A6DF-9C21-4907-B9C7-E7A464F1132D}">
      <dsp:nvSpPr>
        <dsp:cNvPr id="0" name=""/>
        <dsp:cNvSpPr/>
      </dsp:nvSpPr>
      <dsp:spPr>
        <a:xfrm>
          <a:off x="5117168" y="1604910"/>
          <a:ext cx="1258665" cy="125866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300" kern="1200" dirty="0" smtClean="0"/>
            <a:t>What</a:t>
          </a:r>
          <a:endParaRPr lang="en-CA" sz="2300" kern="1200" dirty="0"/>
        </a:p>
      </dsp:txBody>
      <dsp:txXfrm>
        <a:off x="5301495" y="1789237"/>
        <a:ext cx="890011" cy="890011"/>
      </dsp:txXfrm>
    </dsp:sp>
    <dsp:sp modelId="{FF608240-CD6D-4054-B03B-E27EC1372D8C}">
      <dsp:nvSpPr>
        <dsp:cNvPr id="0" name=""/>
        <dsp:cNvSpPr/>
      </dsp:nvSpPr>
      <dsp:spPr>
        <a:xfrm rot="5236245">
          <a:off x="4166120" y="3022923"/>
          <a:ext cx="243526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243526" y="13320"/>
              </a:lnTo>
            </a:path>
          </a:pathLst>
        </a:custGeom>
        <a:noFill/>
        <a:ln w="11429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>
        <a:off x="4281795" y="3030155"/>
        <a:ext cx="12176" cy="12176"/>
      </dsp:txXfrm>
    </dsp:sp>
    <dsp:sp modelId="{7B4933B0-6A1F-4B1B-8982-83D7FD34C05A}">
      <dsp:nvSpPr>
        <dsp:cNvPr id="0" name=""/>
        <dsp:cNvSpPr/>
      </dsp:nvSpPr>
      <dsp:spPr>
        <a:xfrm>
          <a:off x="3694315" y="3157155"/>
          <a:ext cx="1258665" cy="125866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300" kern="1200" dirty="0" smtClean="0"/>
            <a:t>Where</a:t>
          </a:r>
          <a:endParaRPr lang="en-CA" sz="2300" kern="1200" dirty="0"/>
        </a:p>
      </dsp:txBody>
      <dsp:txXfrm>
        <a:off x="3878642" y="3341482"/>
        <a:ext cx="890011" cy="890011"/>
      </dsp:txXfrm>
    </dsp:sp>
    <dsp:sp modelId="{94AF7DE3-D43C-4609-B6B6-78CDC275E87F}">
      <dsp:nvSpPr>
        <dsp:cNvPr id="0" name=""/>
        <dsp:cNvSpPr/>
      </dsp:nvSpPr>
      <dsp:spPr>
        <a:xfrm rot="10570473">
          <a:off x="3367120" y="2323251"/>
          <a:ext cx="25735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257354" y="13320"/>
              </a:lnTo>
            </a:path>
          </a:pathLst>
        </a:custGeom>
        <a:noFill/>
        <a:ln w="11429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 rot="10800000">
        <a:off x="3489364" y="2330138"/>
        <a:ext cx="12867" cy="12867"/>
      </dsp:txXfrm>
    </dsp:sp>
    <dsp:sp modelId="{5EF7E0F0-325A-41BF-8488-526D88E9A70E}">
      <dsp:nvSpPr>
        <dsp:cNvPr id="0" name=""/>
        <dsp:cNvSpPr/>
      </dsp:nvSpPr>
      <dsp:spPr>
        <a:xfrm>
          <a:off x="2110143" y="1757811"/>
          <a:ext cx="1258665" cy="125866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300" kern="1200" dirty="0" smtClean="0"/>
            <a:t>When</a:t>
          </a:r>
          <a:endParaRPr lang="en-CA" sz="2300" kern="1200" dirty="0"/>
        </a:p>
      </dsp:txBody>
      <dsp:txXfrm>
        <a:off x="2294470" y="1942138"/>
        <a:ext cx="890011" cy="890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C0891-D652-454A-B71C-34C75CDDAB7D}" type="datetimeFigureOut">
              <a:rPr lang="en-US" smtClean="0"/>
              <a:t>10/11/2011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923F7-CC71-4B99-906A-68400ABE9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6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Take out topic</a:t>
            </a:r>
            <a:r>
              <a:rPr lang="en-US" baseline="0" dirty="0" smtClean="0"/>
              <a:t> titles so the students can write about what is important/enjoyable to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923F7-CC71-4B99-906A-68400ABE9C68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Choose to do what</a:t>
            </a:r>
            <a:r>
              <a:rPr lang="en-US" baseline="0" dirty="0" smtClean="0"/>
              <a:t> works best for the student</a:t>
            </a:r>
            <a:r>
              <a:rPr lang="en-US" dirty="0" smtClean="0"/>
              <a:t>:</a:t>
            </a:r>
          </a:p>
          <a:p>
            <a:r>
              <a:rPr lang="en-US" baseline="0" dirty="0" smtClean="0"/>
              <a:t>  a) story web, storyboard, and outline</a:t>
            </a:r>
          </a:p>
          <a:p>
            <a:r>
              <a:rPr lang="en-US" baseline="0" dirty="0" smtClean="0"/>
              <a:t>  b) web</a:t>
            </a:r>
          </a:p>
          <a:p>
            <a:r>
              <a:rPr lang="en-US" baseline="0" dirty="0" smtClean="0"/>
              <a:t>  c) storyboard</a:t>
            </a:r>
          </a:p>
          <a:p>
            <a:r>
              <a:rPr lang="en-US" baseline="0" dirty="0" smtClean="0"/>
              <a:t>  d) 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923F7-CC71-4B99-906A-68400ABE9C68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 their choice of planning technique and begin writing.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923F7-CC71-4B99-906A-68400ABE9C68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Sample outline is good but I would add word bank lists for</a:t>
            </a:r>
            <a:r>
              <a:rPr lang="en-US" baseline="0" dirty="0" smtClean="0"/>
              <a:t> things we want them to include or ideas for their writing such as:</a:t>
            </a:r>
          </a:p>
          <a:p>
            <a:r>
              <a:rPr lang="en-US" baseline="0" dirty="0" smtClean="0"/>
              <a:t>‘said is dead’ list, touch word list, sight word list, sound word list, taste word list, emotions list, setting word list, character list, adjective list, and adverb list.</a:t>
            </a:r>
          </a:p>
          <a:p>
            <a:r>
              <a:rPr lang="en-US" baseline="0" dirty="0" smtClean="0"/>
              <a:t>When the student is stuck he/she would have a place to look for ideas.  It may seem to hand feed them but I think it would open their minds to new possibilities.  I think this may help to move the student from a ‘3’ to a ‘4’ and even those below.</a:t>
            </a:r>
          </a:p>
          <a:p>
            <a:r>
              <a:rPr lang="en-US" baseline="0" dirty="0" smtClean="0"/>
              <a:t>As well, add a new page that includes a child friendly rubric of the quick scale.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923F7-CC71-4B99-906A-68400ABE9C68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CE7EB-4E53-40D6-AC56-A4CD6D959DC9}" type="datetimeFigureOut">
              <a:rPr lang="en-CA" smtClean="0"/>
              <a:pPr/>
              <a:t>11/10/2011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C713A65-FEC8-4F5B-9249-56E2DD136DCD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CE7EB-4E53-40D6-AC56-A4CD6D959DC9}" type="datetimeFigureOut">
              <a:rPr lang="en-CA" smtClean="0"/>
              <a:pPr/>
              <a:t>11/10/2011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3A65-FEC8-4F5B-9249-56E2DD136DC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C713A65-FEC8-4F5B-9249-56E2DD136DCD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CE7EB-4E53-40D6-AC56-A4CD6D959DC9}" type="datetimeFigureOut">
              <a:rPr lang="en-CA" smtClean="0"/>
              <a:pPr/>
              <a:t>11/10/2011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CE7EB-4E53-40D6-AC56-A4CD6D959DC9}" type="datetimeFigureOut">
              <a:rPr lang="en-CA" smtClean="0"/>
              <a:pPr/>
              <a:t>11/10/2011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C713A65-FEC8-4F5B-9249-56E2DD136DCD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CE7EB-4E53-40D6-AC56-A4CD6D959DC9}" type="datetimeFigureOut">
              <a:rPr lang="en-CA" smtClean="0"/>
              <a:pPr/>
              <a:t>11/10/2011</a:t>
            </a:fld>
            <a:endParaRPr lang="en-C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C713A65-FEC8-4F5B-9249-56E2DD136DCD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94CE7EB-4E53-40D6-AC56-A4CD6D959DC9}" type="datetimeFigureOut">
              <a:rPr lang="en-CA" smtClean="0"/>
              <a:pPr/>
              <a:t>11/10/2011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3A65-FEC8-4F5B-9249-56E2DD136DCD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CE7EB-4E53-40D6-AC56-A4CD6D959DC9}" type="datetimeFigureOut">
              <a:rPr lang="en-CA" smtClean="0"/>
              <a:pPr/>
              <a:t>11/10/2011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CA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C713A65-FEC8-4F5B-9249-56E2DD136DCD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CE7EB-4E53-40D6-AC56-A4CD6D959DC9}" type="datetimeFigureOut">
              <a:rPr lang="en-CA" smtClean="0"/>
              <a:pPr/>
              <a:t>11/10/2011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C713A65-FEC8-4F5B-9249-56E2DD136DC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CE7EB-4E53-40D6-AC56-A4CD6D959DC9}" type="datetimeFigureOut">
              <a:rPr lang="en-CA" smtClean="0"/>
              <a:pPr/>
              <a:t>11/10/2011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C713A65-FEC8-4F5B-9249-56E2DD136DC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C713A65-FEC8-4F5B-9249-56E2DD136DCD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CE7EB-4E53-40D6-AC56-A4CD6D959DC9}" type="datetimeFigureOut">
              <a:rPr lang="en-CA" smtClean="0"/>
              <a:pPr/>
              <a:t>11/10/2011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C713A65-FEC8-4F5B-9249-56E2DD136DCD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94CE7EB-4E53-40D6-AC56-A4CD6D959DC9}" type="datetimeFigureOut">
              <a:rPr lang="en-CA" smtClean="0"/>
              <a:pPr/>
              <a:t>11/10/2011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94CE7EB-4E53-40D6-AC56-A4CD6D959DC9}" type="datetimeFigureOut">
              <a:rPr lang="en-CA" smtClean="0"/>
              <a:pPr/>
              <a:t>11/10/2011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C713A65-FEC8-4F5B-9249-56E2DD136DCD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9832" y="3284984"/>
            <a:ext cx="5616624" cy="2465164"/>
          </a:xfrm>
        </p:spPr>
        <p:txBody>
          <a:bodyPr>
            <a:noAutofit/>
          </a:bodyPr>
          <a:lstStyle/>
          <a:p>
            <a:r>
              <a:rPr lang="en-CA" sz="2800" dirty="0" smtClean="0"/>
              <a:t>a </a:t>
            </a:r>
            <a:r>
              <a:rPr lang="en-CA" sz="2800" dirty="0"/>
              <a:t>suggested timeline to prepare, develop, and organize ideas for </a:t>
            </a:r>
            <a:r>
              <a:rPr lang="en-CA" sz="2800" dirty="0" smtClean="0"/>
              <a:t>writing</a:t>
            </a:r>
            <a:endParaRPr lang="en-CA" sz="2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CA" sz="6000" dirty="0" smtClean="0"/>
              <a:t>3 Day Writing Plan</a:t>
            </a:r>
            <a:endParaRPr lang="en-CA" sz="6000" dirty="0"/>
          </a:p>
        </p:txBody>
      </p:sp>
      <p:pic>
        <p:nvPicPr>
          <p:cNvPr id="1026" name="Picture 2" descr="C:\Users\shall\AppData\Local\Microsoft\Windows\Temporary Internet Files\Content.IE5\6LI794IG\MP90044231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00" y="2924944"/>
            <a:ext cx="2484276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2974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Sample Introduction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850392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400" dirty="0" smtClean="0"/>
              <a:t>To write an introduction, have students:</a:t>
            </a:r>
          </a:p>
          <a:p>
            <a:pPr marL="0" indent="0">
              <a:buNone/>
            </a:pPr>
            <a:endParaRPr lang="en-CA" sz="1400" dirty="0" smtClean="0"/>
          </a:p>
          <a:p>
            <a:pPr>
              <a:buFontTx/>
              <a:buChar char="-"/>
            </a:pPr>
            <a:r>
              <a:rPr lang="en-CA" sz="1400" dirty="0" smtClean="0"/>
              <a:t>Tell their audience what they are going to be telling them about!</a:t>
            </a:r>
          </a:p>
          <a:p>
            <a:pPr>
              <a:buFontTx/>
              <a:buChar char="-"/>
            </a:pPr>
            <a:endParaRPr lang="en-CA" sz="1400" dirty="0" smtClean="0"/>
          </a:p>
          <a:p>
            <a:pPr>
              <a:buFontTx/>
              <a:buChar char="-"/>
            </a:pPr>
            <a:r>
              <a:rPr lang="en-CA" sz="1400" dirty="0" smtClean="0"/>
              <a:t>State their topic, and the subjects of their three paragraphs.</a:t>
            </a:r>
          </a:p>
          <a:p>
            <a:pPr>
              <a:buFontTx/>
              <a:buChar char="-"/>
            </a:pPr>
            <a:endParaRPr lang="en-CA" sz="1400" dirty="0" smtClean="0"/>
          </a:p>
          <a:p>
            <a:pPr>
              <a:buFontTx/>
              <a:buChar char="-"/>
            </a:pPr>
            <a:r>
              <a:rPr lang="en-CA" sz="1400" dirty="0" smtClean="0"/>
              <a:t>For example:</a:t>
            </a:r>
            <a:r>
              <a:rPr lang="en-CA" sz="1600" dirty="0" smtClean="0"/>
              <a:t> </a:t>
            </a:r>
          </a:p>
          <a:p>
            <a:pPr marL="0" indent="0">
              <a:buNone/>
            </a:pPr>
            <a:r>
              <a:rPr lang="en-CA" dirty="0"/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219294"/>
            <a:ext cx="134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Appendix 5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2411760" y="3717032"/>
            <a:ext cx="4536504" cy="20313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CA" i="1" dirty="0">
                <a:latin typeface="Bradley Hand ITC" pitchFamily="66" charset="0"/>
              </a:rPr>
              <a:t>My incredible journey </a:t>
            </a:r>
            <a:r>
              <a:rPr lang="en-CA" i="1" dirty="0" smtClean="0">
                <a:latin typeface="Bradley Hand ITC" pitchFamily="66" charset="0"/>
              </a:rPr>
              <a:t>was a trip to Mexico. </a:t>
            </a:r>
            <a:r>
              <a:rPr lang="en-CA" i="1" dirty="0">
                <a:latin typeface="Bradley Hand ITC" pitchFamily="66" charset="0"/>
              </a:rPr>
              <a:t>I </a:t>
            </a:r>
            <a:r>
              <a:rPr lang="en-CA" i="1" dirty="0" smtClean="0">
                <a:latin typeface="Bradley Hand ITC" pitchFamily="66" charset="0"/>
              </a:rPr>
              <a:t>went </a:t>
            </a:r>
            <a:r>
              <a:rPr lang="en-CA" i="1" dirty="0">
                <a:latin typeface="Bradley Hand ITC" pitchFamily="66" charset="0"/>
              </a:rPr>
              <a:t>to </a:t>
            </a:r>
            <a:r>
              <a:rPr lang="en-CA" i="1" dirty="0" smtClean="0">
                <a:latin typeface="Bradley Hand ITC" pitchFamily="66" charset="0"/>
              </a:rPr>
              <a:t>several places in an area called </a:t>
            </a:r>
            <a:r>
              <a:rPr lang="en-CA" i="1" dirty="0">
                <a:latin typeface="Bradley Hand ITC" pitchFamily="66" charset="0"/>
              </a:rPr>
              <a:t>the Mayan Riviera. We did lots of exciting </a:t>
            </a:r>
            <a:r>
              <a:rPr lang="en-CA" i="1" dirty="0" smtClean="0">
                <a:latin typeface="Bradley Hand ITC" pitchFamily="66" charset="0"/>
              </a:rPr>
              <a:t>activities, </a:t>
            </a:r>
            <a:r>
              <a:rPr lang="en-CA" i="1" dirty="0">
                <a:latin typeface="Bradley Hand ITC" pitchFamily="66" charset="0"/>
              </a:rPr>
              <a:t>and we </a:t>
            </a:r>
            <a:r>
              <a:rPr lang="en-CA" i="1" dirty="0" smtClean="0">
                <a:latin typeface="Bradley Hand ITC" pitchFamily="66" charset="0"/>
              </a:rPr>
              <a:t>were able </a:t>
            </a:r>
            <a:r>
              <a:rPr lang="en-CA" i="1" dirty="0">
                <a:latin typeface="Bradley Hand ITC" pitchFamily="66" charset="0"/>
              </a:rPr>
              <a:t>to experience </a:t>
            </a:r>
            <a:r>
              <a:rPr lang="en-CA" i="1" dirty="0" smtClean="0">
                <a:latin typeface="Bradley Hand ITC" pitchFamily="66" charset="0"/>
              </a:rPr>
              <a:t>a Mexican holiday called, </a:t>
            </a:r>
            <a:r>
              <a:rPr lang="en-CA" i="1" dirty="0">
                <a:latin typeface="Bradley Hand ITC" pitchFamily="66" charset="0"/>
              </a:rPr>
              <a:t>“</a:t>
            </a:r>
            <a:r>
              <a:rPr lang="en-CA" i="1" dirty="0" err="1">
                <a:latin typeface="Bradley Hand ITC" pitchFamily="66" charset="0"/>
              </a:rPr>
              <a:t>Dia</a:t>
            </a:r>
            <a:r>
              <a:rPr lang="en-CA" i="1" dirty="0">
                <a:latin typeface="Bradley Hand ITC" pitchFamily="66" charset="0"/>
              </a:rPr>
              <a:t> de los </a:t>
            </a:r>
            <a:r>
              <a:rPr lang="en-CA" i="1" dirty="0" err="1">
                <a:latin typeface="Bradley Hand ITC" pitchFamily="66" charset="0"/>
              </a:rPr>
              <a:t>Muertos</a:t>
            </a:r>
            <a:r>
              <a:rPr lang="en-CA" i="1" dirty="0">
                <a:latin typeface="Bradley Hand ITC" pitchFamily="66" charset="0"/>
              </a:rPr>
              <a:t>” or “Day of the Dead</a:t>
            </a:r>
            <a:r>
              <a:rPr lang="en-CA" i="1" dirty="0" smtClean="0">
                <a:latin typeface="Bradley Hand ITC" pitchFamily="66" charset="0"/>
              </a:rPr>
              <a:t>”. This essay will give you the highlights of my journey.</a:t>
            </a:r>
            <a:endParaRPr lang="en-CA" i="1" dirty="0">
              <a:latin typeface="Bradley Hand ITC" pitchFamily="66" charset="0"/>
            </a:endParaRPr>
          </a:p>
        </p:txBody>
      </p:sp>
      <p:pic>
        <p:nvPicPr>
          <p:cNvPr id="1026" name="Picture 2" descr="C:\Users\shall\AppData\Local\Microsoft\Windows\Temporary Internet Files\Content.IE5\DI9837EX\MP90044239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0248">
            <a:off x="6422026" y="1990708"/>
            <a:ext cx="2166612" cy="144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04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lvl="1" indent="0">
              <a:buNone/>
            </a:pPr>
            <a:r>
              <a:rPr lang="en-CA" sz="1400" dirty="0" smtClean="0">
                <a:solidFill>
                  <a:schemeClr val="tx1"/>
                </a:solidFill>
              </a:rPr>
              <a:t>To write </a:t>
            </a:r>
            <a:r>
              <a:rPr lang="en-CA" sz="1400" dirty="0">
                <a:solidFill>
                  <a:schemeClr val="tx1"/>
                </a:solidFill>
              </a:rPr>
              <a:t>a </a:t>
            </a:r>
            <a:r>
              <a:rPr lang="en-CA" sz="1400" dirty="0" smtClean="0">
                <a:solidFill>
                  <a:schemeClr val="tx1"/>
                </a:solidFill>
              </a:rPr>
              <a:t>conclusion, have students:</a:t>
            </a:r>
          </a:p>
          <a:p>
            <a:pPr marL="274320" lvl="1" indent="0">
              <a:buNone/>
            </a:pPr>
            <a:endParaRPr lang="en-CA" sz="14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en-CA" sz="1400" dirty="0"/>
              <a:t>Tell </a:t>
            </a:r>
            <a:r>
              <a:rPr lang="en-CA" sz="1400" dirty="0" smtClean="0"/>
              <a:t>their </a:t>
            </a:r>
            <a:r>
              <a:rPr lang="en-CA" sz="1400" dirty="0"/>
              <a:t>audience what </a:t>
            </a:r>
            <a:r>
              <a:rPr lang="en-CA" sz="1400" dirty="0" smtClean="0"/>
              <a:t>they </a:t>
            </a:r>
            <a:r>
              <a:rPr lang="en-CA" sz="1400" dirty="0"/>
              <a:t>have </a:t>
            </a:r>
            <a:r>
              <a:rPr lang="en-CA" sz="1400" dirty="0" smtClean="0"/>
              <a:t>told them</a:t>
            </a:r>
            <a:r>
              <a:rPr lang="en-CA" sz="1400" dirty="0"/>
              <a:t>! Re-state </a:t>
            </a:r>
            <a:r>
              <a:rPr lang="en-CA" sz="1400" dirty="0" smtClean="0"/>
              <a:t>their </a:t>
            </a:r>
            <a:r>
              <a:rPr lang="en-CA" sz="1400" dirty="0"/>
              <a:t>ideas and </a:t>
            </a:r>
            <a:r>
              <a:rPr lang="en-CA" sz="1400" dirty="0" smtClean="0"/>
              <a:t>make sure </a:t>
            </a:r>
            <a:r>
              <a:rPr lang="en-CA" sz="1400" dirty="0"/>
              <a:t>they are clear to </a:t>
            </a:r>
            <a:r>
              <a:rPr lang="en-CA" sz="1400" dirty="0" smtClean="0"/>
              <a:t>the </a:t>
            </a:r>
            <a:r>
              <a:rPr lang="en-CA" sz="1400" dirty="0"/>
              <a:t>reader</a:t>
            </a:r>
            <a:r>
              <a:rPr lang="en-CA" sz="1400" dirty="0" smtClean="0"/>
              <a:t>.</a:t>
            </a:r>
          </a:p>
          <a:p>
            <a:pPr marL="0" indent="0">
              <a:buNone/>
            </a:pPr>
            <a:endParaRPr lang="en-CA" sz="1400" dirty="0"/>
          </a:p>
          <a:p>
            <a:pPr>
              <a:buFontTx/>
              <a:buChar char="-"/>
            </a:pPr>
            <a:r>
              <a:rPr lang="en-CA" sz="1400" dirty="0"/>
              <a:t>Re-state </a:t>
            </a:r>
            <a:r>
              <a:rPr lang="en-CA" sz="1400" dirty="0" smtClean="0"/>
              <a:t>their </a:t>
            </a:r>
            <a:r>
              <a:rPr lang="en-CA" sz="1400" dirty="0"/>
              <a:t>topic and the subjects </a:t>
            </a:r>
            <a:r>
              <a:rPr lang="en-CA" sz="1400" dirty="0" smtClean="0"/>
              <a:t>of their </a:t>
            </a:r>
            <a:r>
              <a:rPr lang="en-CA" sz="1400" dirty="0"/>
              <a:t>3 paragraphs, </a:t>
            </a:r>
            <a:r>
              <a:rPr lang="en-CA" sz="1400" i="1" dirty="0"/>
              <a:t>in slightly </a:t>
            </a:r>
            <a:r>
              <a:rPr lang="en-CA" sz="1400" i="1" dirty="0" smtClean="0"/>
              <a:t>different words</a:t>
            </a:r>
            <a:r>
              <a:rPr lang="en-CA" sz="1400" dirty="0" smtClean="0"/>
              <a:t>.</a:t>
            </a:r>
          </a:p>
          <a:p>
            <a:pPr marL="0" indent="0">
              <a:buNone/>
            </a:pPr>
            <a:endParaRPr lang="en-CA" sz="1400" dirty="0"/>
          </a:p>
          <a:p>
            <a:pPr>
              <a:buFontTx/>
              <a:buChar char="-"/>
            </a:pPr>
            <a:r>
              <a:rPr lang="en-CA" sz="1400" dirty="0"/>
              <a:t>For example</a:t>
            </a:r>
            <a:r>
              <a:rPr lang="en-CA" sz="1400" dirty="0" smtClean="0"/>
              <a:t>:</a:t>
            </a:r>
            <a:endParaRPr lang="en-CA" sz="1400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Sample Conclusion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219294"/>
            <a:ext cx="1354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Appendix 6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2339752" y="3501008"/>
            <a:ext cx="4392488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CA" i="1" dirty="0" smtClean="0">
                <a:latin typeface="Bradley Hand ITC" pitchFamily="66" charset="0"/>
              </a:rPr>
              <a:t>In conclusion, I had a wonderful holiday in Mexico!  I visited many different places, including </a:t>
            </a:r>
            <a:r>
              <a:rPr lang="en-CA" i="1" dirty="0" err="1" smtClean="0">
                <a:latin typeface="Bradley Hand ITC" pitchFamily="66" charset="0"/>
              </a:rPr>
              <a:t>Akumal</a:t>
            </a:r>
            <a:r>
              <a:rPr lang="en-CA" i="1" dirty="0">
                <a:latin typeface="Bradley Hand ITC" pitchFamily="66" charset="0"/>
              </a:rPr>
              <a:t>.</a:t>
            </a:r>
            <a:r>
              <a:rPr lang="en-CA" i="1" dirty="0" smtClean="0">
                <a:latin typeface="Bradley Hand ITC" pitchFamily="66" charset="0"/>
              </a:rPr>
              <a:t> I did lots of new things – mostly in the super warm ocean; and I experienced a Mexican holiday.  Going to Mexico changed my life.</a:t>
            </a:r>
            <a:endParaRPr lang="en-CA" i="1" dirty="0">
              <a:latin typeface="Bradley Hand ITC" pitchFamily="66" charset="0"/>
            </a:endParaRPr>
          </a:p>
        </p:txBody>
      </p:sp>
      <p:pic>
        <p:nvPicPr>
          <p:cNvPr id="2051" name="Picture 3" descr="C:\Users\shall\AppData\Local\Microsoft\Windows\Temporary Internet Files\Content.IE5\VPG6AP0X\MC90032262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7272">
            <a:off x="7380312" y="3920029"/>
            <a:ext cx="904907" cy="97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hall\AppData\Local\Microsoft\Windows\Temporary Internet Files\Content.IE5\DI9837EX\MC90036665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80063"/>
            <a:ext cx="1407337" cy="121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04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Day One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5007" y="1556792"/>
            <a:ext cx="8503920" cy="4572000"/>
          </a:xfrm>
        </p:spPr>
        <p:txBody>
          <a:bodyPr>
            <a:normAutofit fontScale="92500" lnSpcReduction="10000"/>
          </a:bodyPr>
          <a:lstStyle/>
          <a:p>
            <a:r>
              <a:rPr lang="en-CA" sz="1800" dirty="0" smtClean="0"/>
              <a:t>Introduce </a:t>
            </a:r>
            <a:r>
              <a:rPr lang="en-CA" sz="1800" dirty="0"/>
              <a:t>Topic: </a:t>
            </a:r>
            <a:r>
              <a:rPr lang="en-CA" sz="1800" dirty="0" smtClean="0"/>
              <a:t>Students should write about what is important/enjoyable to them – we’ve included some suggestions for brainstorming purposes only:</a:t>
            </a:r>
          </a:p>
          <a:p>
            <a:pPr marL="0" indent="0">
              <a:buNone/>
            </a:pPr>
            <a:r>
              <a:rPr lang="en-CA" sz="1800" dirty="0"/>
              <a:t>	</a:t>
            </a:r>
            <a:r>
              <a:rPr lang="en-CA" sz="1800" dirty="0" smtClean="0"/>
              <a:t>Grade K-1 Perfect Pet</a:t>
            </a:r>
          </a:p>
          <a:p>
            <a:pPr marL="0" indent="0">
              <a:buNone/>
            </a:pPr>
            <a:r>
              <a:rPr lang="en-CA" sz="1800" dirty="0"/>
              <a:t>	</a:t>
            </a:r>
            <a:r>
              <a:rPr lang="en-CA" sz="1800" dirty="0" smtClean="0"/>
              <a:t>Grade 2-3 Superhero Skill</a:t>
            </a:r>
          </a:p>
          <a:p>
            <a:pPr marL="0" indent="0">
              <a:buNone/>
            </a:pPr>
            <a:r>
              <a:rPr lang="en-CA" sz="1800" dirty="0"/>
              <a:t>	</a:t>
            </a:r>
            <a:r>
              <a:rPr lang="en-CA" sz="1800" dirty="0" smtClean="0"/>
              <a:t>Grade 4-5 Special Trip </a:t>
            </a:r>
          </a:p>
          <a:p>
            <a:pPr marL="0" indent="0">
              <a:buNone/>
            </a:pPr>
            <a:r>
              <a:rPr lang="en-CA" sz="1800" dirty="0"/>
              <a:t>	</a:t>
            </a:r>
            <a:r>
              <a:rPr lang="en-CA" sz="1800" dirty="0" smtClean="0"/>
              <a:t>Grade 6-7 Incredible Journey</a:t>
            </a:r>
            <a:endParaRPr lang="en-CA" sz="1800" dirty="0"/>
          </a:p>
          <a:p>
            <a:pPr lvl="0"/>
            <a:r>
              <a:rPr lang="en-CA" sz="1800" dirty="0"/>
              <a:t>Share a personal </a:t>
            </a:r>
            <a:r>
              <a:rPr lang="en-CA" sz="1800" dirty="0" smtClean="0"/>
              <a:t>story with students to give an </a:t>
            </a:r>
          </a:p>
          <a:p>
            <a:pPr marL="0" lvl="0" indent="0">
              <a:buNone/>
            </a:pPr>
            <a:r>
              <a:rPr lang="en-CA" sz="1800" dirty="0"/>
              <a:t> </a:t>
            </a:r>
            <a:r>
              <a:rPr lang="en-CA" sz="1800" dirty="0" smtClean="0"/>
              <a:t>    example of choosing a topic.</a:t>
            </a:r>
            <a:endParaRPr lang="en-CA" sz="1800" dirty="0"/>
          </a:p>
          <a:p>
            <a:pPr lvl="0"/>
            <a:r>
              <a:rPr lang="en-CA" sz="1800" dirty="0"/>
              <a:t>Show pictures/visuals if you have </a:t>
            </a:r>
            <a:r>
              <a:rPr lang="en-CA" sz="1800" dirty="0" smtClean="0"/>
              <a:t>them.</a:t>
            </a:r>
            <a:endParaRPr lang="en-CA" sz="1800" dirty="0"/>
          </a:p>
          <a:p>
            <a:pPr lvl="0"/>
            <a:r>
              <a:rPr lang="en-CA" sz="1800" dirty="0" smtClean="0"/>
              <a:t>Have students share their ideas with someone</a:t>
            </a:r>
          </a:p>
          <a:p>
            <a:pPr marL="0" lvl="0" indent="0">
              <a:buNone/>
            </a:pPr>
            <a:r>
              <a:rPr lang="en-CA" sz="1800" dirty="0"/>
              <a:t> </a:t>
            </a:r>
            <a:r>
              <a:rPr lang="en-CA" sz="1800" dirty="0" smtClean="0"/>
              <a:t>    else – a sibling or a parent is great!</a:t>
            </a:r>
          </a:p>
          <a:p>
            <a:pPr lvl="0"/>
            <a:r>
              <a:rPr lang="en-CA" sz="1800" dirty="0" smtClean="0"/>
              <a:t>Teach or review the concept of webbing: “a graphic</a:t>
            </a:r>
          </a:p>
          <a:p>
            <a:pPr marL="0" lvl="0" indent="0">
              <a:buNone/>
            </a:pPr>
            <a:r>
              <a:rPr lang="en-CA" sz="1800" dirty="0"/>
              <a:t> </a:t>
            </a:r>
            <a:r>
              <a:rPr lang="en-CA" sz="1800" dirty="0" smtClean="0"/>
              <a:t>    organizer that allows </a:t>
            </a:r>
            <a:r>
              <a:rPr lang="en-CA" sz="1800" dirty="0"/>
              <a:t>visual thinkers to arrange their </a:t>
            </a:r>
            <a:r>
              <a:rPr lang="en-CA" sz="1800" dirty="0" smtClean="0"/>
              <a:t>ideas”</a:t>
            </a:r>
          </a:p>
          <a:p>
            <a:pPr marL="0" lvl="0" indent="0">
              <a:buNone/>
            </a:pPr>
            <a:r>
              <a:rPr lang="en-CA" sz="1800" dirty="0"/>
              <a:t> </a:t>
            </a:r>
            <a:r>
              <a:rPr lang="en-CA" sz="1800" dirty="0" smtClean="0"/>
              <a:t>    (see right and appendix 1 - Sample Web).</a:t>
            </a:r>
            <a:endParaRPr lang="en-CA" sz="1800" dirty="0"/>
          </a:p>
          <a:p>
            <a:pPr lvl="0"/>
            <a:r>
              <a:rPr lang="en-CA" sz="1800" dirty="0" smtClean="0"/>
              <a:t>Have students create a word web with their topic and ideas they’d</a:t>
            </a:r>
          </a:p>
          <a:p>
            <a:pPr marL="0" lvl="0" indent="0">
              <a:buNone/>
            </a:pPr>
            <a:r>
              <a:rPr lang="en-CA" sz="1800" dirty="0"/>
              <a:t> </a:t>
            </a:r>
            <a:r>
              <a:rPr lang="en-CA" sz="1800" dirty="0" smtClean="0"/>
              <a:t>    like to include in their writing piece.</a:t>
            </a:r>
            <a:endParaRPr lang="en-CA" sz="1800" dirty="0"/>
          </a:p>
          <a:p>
            <a:pPr marL="0" indent="0">
              <a:buNone/>
            </a:pPr>
            <a:endParaRPr lang="en-CA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6" t="17164" r="3911" b="15953"/>
          <a:stretch/>
        </p:blipFill>
        <p:spPr>
          <a:xfrm rot="839096">
            <a:off x="5506619" y="2630981"/>
            <a:ext cx="3196402" cy="2167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889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Day Two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1600" dirty="0" smtClean="0"/>
              <a:t>      Have students: </a:t>
            </a:r>
          </a:p>
          <a:p>
            <a:r>
              <a:rPr lang="en-CA" sz="1600" dirty="0"/>
              <a:t>R</a:t>
            </a:r>
            <a:r>
              <a:rPr lang="en-CA" sz="1600" dirty="0" smtClean="0"/>
              <a:t>evisit their topic – it’s not too late to change their minds!</a:t>
            </a:r>
          </a:p>
          <a:p>
            <a:r>
              <a:rPr lang="en-CA" sz="1600" dirty="0"/>
              <a:t>A</a:t>
            </a:r>
            <a:r>
              <a:rPr lang="en-CA" sz="1600" dirty="0" smtClean="0"/>
              <a:t>dd numbers to the </a:t>
            </a:r>
            <a:r>
              <a:rPr lang="en-CA" sz="1600" dirty="0"/>
              <a:t>web </a:t>
            </a:r>
            <a:r>
              <a:rPr lang="en-CA" sz="1600" dirty="0" smtClean="0"/>
              <a:t>to help organize and expand on the</a:t>
            </a:r>
          </a:p>
          <a:p>
            <a:pPr marL="0" indent="0">
              <a:buNone/>
            </a:pPr>
            <a:r>
              <a:rPr lang="en-CA" sz="1600" dirty="0"/>
              <a:t> </a:t>
            </a:r>
            <a:r>
              <a:rPr lang="en-CA" sz="1600" dirty="0" smtClean="0"/>
              <a:t>     ideas (see below and appendix </a:t>
            </a:r>
            <a:r>
              <a:rPr lang="en-CA" sz="1600" dirty="0"/>
              <a:t>2</a:t>
            </a:r>
            <a:r>
              <a:rPr lang="en-CA" sz="1600" dirty="0" smtClean="0"/>
              <a:t>).</a:t>
            </a:r>
            <a:endParaRPr lang="en-CA" sz="1600" dirty="0"/>
          </a:p>
          <a:p>
            <a:pPr lvl="0"/>
            <a:r>
              <a:rPr lang="en-CA" sz="1600" dirty="0"/>
              <a:t>C</a:t>
            </a:r>
            <a:r>
              <a:rPr lang="en-CA" sz="1600" dirty="0" smtClean="0"/>
              <a:t>reate a storyboard to experiment with visualizing their writing ideas in                          both picture and linear form (see below and appendix </a:t>
            </a:r>
            <a:r>
              <a:rPr lang="en-CA" sz="1600" dirty="0"/>
              <a:t>3</a:t>
            </a:r>
            <a:r>
              <a:rPr lang="en-CA" sz="1600" dirty="0" smtClean="0"/>
              <a:t>).</a:t>
            </a:r>
            <a:endParaRPr lang="en-CA" sz="1600" dirty="0"/>
          </a:p>
          <a:p>
            <a:pPr lvl="0"/>
            <a:r>
              <a:rPr lang="en-CA" sz="1600" dirty="0"/>
              <a:t>S</a:t>
            </a:r>
            <a:r>
              <a:rPr lang="en-CA" sz="1600" dirty="0" smtClean="0"/>
              <a:t>hare their storyboard with someone else – get feedback!</a:t>
            </a:r>
            <a:endParaRPr lang="en-CA" sz="1600" dirty="0"/>
          </a:p>
          <a:p>
            <a:pPr lvl="0"/>
            <a:r>
              <a:rPr lang="en-CA" sz="1600" dirty="0"/>
              <a:t>A</a:t>
            </a:r>
            <a:r>
              <a:rPr lang="en-CA" sz="1600" dirty="0" smtClean="0"/>
              <a:t>dd </a:t>
            </a:r>
            <a:r>
              <a:rPr lang="en-CA" sz="1600" dirty="0"/>
              <a:t>captions </a:t>
            </a:r>
            <a:r>
              <a:rPr lang="en-CA" sz="1600" dirty="0" smtClean="0"/>
              <a:t>– a single word/short phrase is enough for each picture</a:t>
            </a:r>
            <a:r>
              <a:rPr lang="en-CA" sz="1600" dirty="0"/>
              <a:t>.</a:t>
            </a:r>
          </a:p>
          <a:p>
            <a:pPr lvl="0"/>
            <a:endParaRPr lang="en-CA" sz="2400" dirty="0" smtClean="0"/>
          </a:p>
          <a:p>
            <a:pPr marL="0" lvl="0" indent="0">
              <a:buNone/>
            </a:pPr>
            <a:endParaRPr lang="en-CA" dirty="0"/>
          </a:p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4" t="11848" r="20558" b="24555"/>
          <a:stretch/>
        </p:blipFill>
        <p:spPr>
          <a:xfrm>
            <a:off x="910184" y="4091900"/>
            <a:ext cx="3013744" cy="2068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8" t="10600" r="11733" b="30216"/>
          <a:stretch/>
        </p:blipFill>
        <p:spPr>
          <a:xfrm>
            <a:off x="4936758" y="4091900"/>
            <a:ext cx="3722560" cy="2068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shall\AppData\Local\Microsoft\Windows\Temporary Internet Files\Content.IE5\DKK0WPET\MC90029618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628800"/>
            <a:ext cx="936104" cy="159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104" y="4324826"/>
            <a:ext cx="461665" cy="160223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lvl="0"/>
            <a:r>
              <a:rPr lang="en-CA" i="1" dirty="0">
                <a:latin typeface="Bradley Hand ITC" pitchFamily="66" charset="0"/>
              </a:rPr>
              <a:t>Numbered </a:t>
            </a:r>
            <a:r>
              <a:rPr lang="en-CA" i="1" dirty="0" smtClean="0">
                <a:latin typeface="Bradley Hand ITC" pitchFamily="66" charset="0"/>
              </a:rPr>
              <a:t>web</a:t>
            </a:r>
            <a:endParaRPr lang="en-CA" i="1" dirty="0">
              <a:latin typeface="Bradley Hand ITC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55526" y="4490486"/>
            <a:ext cx="461665" cy="127091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CA" i="1" dirty="0" smtClean="0">
                <a:latin typeface="Bradley Hand ITC" pitchFamily="66" charset="0"/>
              </a:rPr>
              <a:t>Storyboard</a:t>
            </a:r>
            <a:endParaRPr lang="en-CA" i="1" dirty="0"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0876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Day Three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1600" dirty="0"/>
              <a:t> </a:t>
            </a:r>
            <a:r>
              <a:rPr lang="en-CA" sz="1600" dirty="0" smtClean="0"/>
              <a:t>    Have students write, review and edit in one session</a:t>
            </a:r>
            <a:r>
              <a:rPr lang="en-CA" sz="1600" dirty="0"/>
              <a:t> </a:t>
            </a:r>
            <a:r>
              <a:rPr lang="en-CA" sz="1600" dirty="0" smtClean="0"/>
              <a:t>by:</a:t>
            </a:r>
            <a:endParaRPr lang="en-CA" sz="1600" dirty="0"/>
          </a:p>
          <a:p>
            <a:pPr lvl="0"/>
            <a:r>
              <a:rPr lang="en-CA" sz="1600" dirty="0" smtClean="0"/>
              <a:t>Reviewing ideas on numbered web, and in the story board.</a:t>
            </a:r>
            <a:endParaRPr lang="en-CA" sz="1600" dirty="0"/>
          </a:p>
          <a:p>
            <a:pPr lvl="0"/>
            <a:r>
              <a:rPr lang="en-CA" sz="1600" dirty="0"/>
              <a:t>W</a:t>
            </a:r>
            <a:r>
              <a:rPr lang="en-CA" sz="1600" dirty="0" smtClean="0"/>
              <a:t>riting outline using the big ideas from the web and</a:t>
            </a:r>
          </a:p>
          <a:p>
            <a:pPr marL="0" lvl="0" indent="0">
              <a:buNone/>
            </a:pPr>
            <a:r>
              <a:rPr lang="en-CA" sz="1600" dirty="0"/>
              <a:t> </a:t>
            </a:r>
            <a:r>
              <a:rPr lang="en-CA" sz="1600" dirty="0" smtClean="0"/>
              <a:t>     storyboard in list form</a:t>
            </a:r>
            <a:r>
              <a:rPr lang="en-CA" sz="1600" dirty="0"/>
              <a:t> </a:t>
            </a:r>
            <a:r>
              <a:rPr lang="en-CA" sz="1600" dirty="0" smtClean="0"/>
              <a:t>(see right and appendix 4).</a:t>
            </a:r>
            <a:endParaRPr lang="en-CA" sz="1600" dirty="0"/>
          </a:p>
          <a:p>
            <a:pPr lvl="0"/>
            <a:r>
              <a:rPr lang="en-CA" sz="1600" i="1" dirty="0" smtClean="0"/>
              <a:t>Writing</a:t>
            </a:r>
            <a:r>
              <a:rPr lang="en-CA" sz="1600" dirty="0" smtClean="0"/>
              <a:t> the ideas from the outline in complete sentences.</a:t>
            </a:r>
          </a:p>
          <a:p>
            <a:pPr lvl="0"/>
            <a:r>
              <a:rPr lang="en-CA" sz="1600" dirty="0" smtClean="0"/>
              <a:t>Adding an introduction and conclusion (see appendix 5 &amp; 6).</a:t>
            </a:r>
          </a:p>
          <a:p>
            <a:pPr lvl="0"/>
            <a:r>
              <a:rPr lang="en-CA" sz="1600" i="1" dirty="0" smtClean="0"/>
              <a:t>Reviewing</a:t>
            </a:r>
            <a:r>
              <a:rPr lang="en-CA" sz="1600" dirty="0" smtClean="0"/>
              <a:t>  sentences, making sure ideas are clear.</a:t>
            </a:r>
          </a:p>
          <a:p>
            <a:r>
              <a:rPr lang="en-CA" sz="1600" i="1" dirty="0" smtClean="0"/>
              <a:t>Editing</a:t>
            </a:r>
            <a:r>
              <a:rPr lang="en-CA" sz="1600" dirty="0" smtClean="0"/>
              <a:t>  - trying </a:t>
            </a:r>
            <a:r>
              <a:rPr lang="en-CA" sz="1600" dirty="0"/>
              <a:t>to vary the length of sentences, use </a:t>
            </a:r>
            <a:r>
              <a:rPr lang="en-CA" sz="1600" dirty="0" smtClean="0"/>
              <a:t>interesting                                            and</a:t>
            </a:r>
            <a:r>
              <a:rPr lang="en-CA" sz="1600" dirty="0"/>
              <a:t> </a:t>
            </a:r>
            <a:r>
              <a:rPr lang="en-CA" sz="1600" dirty="0" smtClean="0"/>
              <a:t>exciting words (see word banks in appendix 7 and 8), and                                                                    </a:t>
            </a:r>
          </a:p>
          <a:p>
            <a:pPr marL="0" indent="0">
              <a:buNone/>
            </a:pPr>
            <a:r>
              <a:rPr lang="en-CA" sz="1600" dirty="0"/>
              <a:t> </a:t>
            </a:r>
            <a:r>
              <a:rPr lang="en-CA" sz="1600" dirty="0" smtClean="0"/>
              <a:t>     make sure the main point has been clearly conveyed.</a:t>
            </a:r>
          </a:p>
          <a:p>
            <a:pPr marL="0" indent="0">
              <a:buNone/>
            </a:pPr>
            <a:endParaRPr lang="en-CA" sz="1600" dirty="0"/>
          </a:p>
          <a:p>
            <a:pPr marL="0" lvl="0" indent="0">
              <a:buNone/>
            </a:pPr>
            <a:endParaRPr lang="en-CA" sz="1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9" t="3542" r="16270" b="36633"/>
          <a:stretch/>
        </p:blipFill>
        <p:spPr>
          <a:xfrm>
            <a:off x="6444208" y="1556792"/>
            <a:ext cx="2287231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8" t="14074" r="16914" b="11852"/>
          <a:stretch/>
        </p:blipFill>
        <p:spPr>
          <a:xfrm rot="16200000">
            <a:off x="2109157" y="3659595"/>
            <a:ext cx="1691963" cy="3391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3" t="19259" r="11728" b="37855"/>
          <a:stretch/>
        </p:blipFill>
        <p:spPr>
          <a:xfrm>
            <a:off x="6084168" y="4445040"/>
            <a:ext cx="2232248" cy="1625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663520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Sample Web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13378260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34994" y="1700808"/>
            <a:ext cx="302433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i="1" dirty="0" smtClean="0"/>
              <a:t>The number of bubbles will depend on the number of ideas you come up with</a:t>
            </a:r>
            <a:endParaRPr lang="en-CA" i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818" y="2223973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873" y="4662373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43173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2411760" y="3284984"/>
            <a:ext cx="210313" cy="1581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030" idx="3"/>
          </p:cNvCxnSpPr>
          <p:nvPr/>
        </p:nvCxnSpPr>
        <p:spPr>
          <a:xfrm flipH="1">
            <a:off x="2190800" y="4052773"/>
            <a:ext cx="22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411760" y="4365104"/>
            <a:ext cx="210313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889" y="4797152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5177865" y="5382825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51520" y="230962"/>
            <a:ext cx="1939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Appendix 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4278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Sample Numbered Web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" indent="0">
              <a:buNone/>
            </a:pPr>
            <a:endParaRPr lang="en-CA" dirty="0"/>
          </a:p>
        </p:txBody>
      </p:sp>
      <p:pic>
        <p:nvPicPr>
          <p:cNvPr id="2050" name="Picture 2" descr="C:\Users\shall\AppData\Local\Microsoft\Windows\Temporary Internet Files\Content.Outlook\3A9HHUDK\Web numbering example (soccer)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01"/>
          <a:stretch/>
        </p:blipFill>
        <p:spPr bwMode="auto">
          <a:xfrm>
            <a:off x="1835696" y="1662088"/>
            <a:ext cx="577641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0904" y="219998"/>
            <a:ext cx="1939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Appendix 2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3170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Example Story Board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" indent="0">
              <a:buNone/>
            </a:pP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235706" y="242928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Appendix 3</a:t>
            </a: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38908"/>
            <a:ext cx="6192688" cy="4330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83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Sample Outline page 1/2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253356" y="1556792"/>
            <a:ext cx="8503920" cy="45720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CA" sz="2000" b="1" u="sng" dirty="0" smtClean="0"/>
              <a:t>Grade 6-7 Topic: Incredible Journey</a:t>
            </a:r>
            <a:endParaRPr lang="en-CA" sz="2000" dirty="0"/>
          </a:p>
          <a:p>
            <a:endParaRPr lang="en-CA" sz="2000" dirty="0"/>
          </a:p>
          <a:p>
            <a:pPr marL="0" indent="0">
              <a:buNone/>
            </a:pPr>
            <a:r>
              <a:rPr lang="en-CA" sz="2000" b="1" dirty="0" smtClean="0"/>
              <a:t>Paragraph 1</a:t>
            </a:r>
          </a:p>
          <a:p>
            <a:pPr marL="0" indent="0">
              <a:buNone/>
            </a:pPr>
            <a:r>
              <a:rPr lang="en-CA" sz="2000" b="1" dirty="0" smtClean="0"/>
              <a:t>Example Topic: </a:t>
            </a:r>
          </a:p>
          <a:p>
            <a:pPr marL="0" indent="0">
              <a:buNone/>
            </a:pPr>
            <a:endParaRPr lang="en-CA" sz="2000" b="1" dirty="0"/>
          </a:p>
          <a:p>
            <a:pPr marL="0" indent="0">
              <a:buNone/>
            </a:pPr>
            <a:r>
              <a:rPr lang="en-CA" sz="2000" dirty="0" smtClean="0"/>
              <a:t>“Places I went to in Mexico.”</a:t>
            </a:r>
          </a:p>
          <a:p>
            <a:pPr marL="0" indent="0">
              <a:buNone/>
            </a:pPr>
            <a:endParaRPr lang="en-CA" sz="2000" b="1" dirty="0"/>
          </a:p>
          <a:p>
            <a:pPr marL="0" indent="0">
              <a:buNone/>
            </a:pPr>
            <a:r>
              <a:rPr lang="en-CA" sz="2000" b="1" dirty="0" smtClean="0"/>
              <a:t>Details:</a:t>
            </a:r>
          </a:p>
          <a:p>
            <a:pPr marL="0" indent="0">
              <a:buNone/>
            </a:pPr>
            <a:endParaRPr lang="en-CA" sz="2000" dirty="0"/>
          </a:p>
          <a:p>
            <a:r>
              <a:rPr lang="en-CA" sz="2000" dirty="0" smtClean="0"/>
              <a:t>What were the names?</a:t>
            </a:r>
            <a:endParaRPr lang="en-CA" sz="2000" dirty="0"/>
          </a:p>
          <a:p>
            <a:pPr marL="0" indent="0">
              <a:buNone/>
            </a:pPr>
            <a:r>
              <a:rPr lang="en-CA" sz="2000" dirty="0"/>
              <a:t> </a:t>
            </a:r>
          </a:p>
          <a:p>
            <a:r>
              <a:rPr lang="en-CA" sz="2000" dirty="0" smtClean="0"/>
              <a:t>What did you like about the places?</a:t>
            </a:r>
            <a:endParaRPr lang="en-CA" sz="2000" dirty="0"/>
          </a:p>
          <a:p>
            <a:pPr marL="0" indent="0">
              <a:buNone/>
            </a:pPr>
            <a:r>
              <a:rPr lang="en-CA" sz="2000" dirty="0"/>
              <a:t> </a:t>
            </a:r>
          </a:p>
          <a:p>
            <a:r>
              <a:rPr lang="en-CA" sz="2000" dirty="0" smtClean="0"/>
              <a:t>What did you see/hear/smell?</a:t>
            </a:r>
            <a:endParaRPr lang="en-CA" sz="2000" dirty="0"/>
          </a:p>
          <a:p>
            <a:pPr marL="0" indent="0">
              <a:buNone/>
            </a:pPr>
            <a:r>
              <a:rPr lang="en-CA" sz="2000" dirty="0"/>
              <a:t> </a:t>
            </a:r>
          </a:p>
          <a:p>
            <a:pPr marL="0" lvl="0" indent="0">
              <a:buNone/>
            </a:pPr>
            <a:r>
              <a:rPr lang="en-CA" sz="2000" b="1" dirty="0" smtClean="0"/>
              <a:t>Paragraph 2</a:t>
            </a:r>
          </a:p>
          <a:p>
            <a:pPr marL="0" lvl="0" indent="0">
              <a:buNone/>
            </a:pPr>
            <a:r>
              <a:rPr lang="en-CA" sz="2000" b="1" dirty="0" smtClean="0"/>
              <a:t>Example Topic:</a:t>
            </a:r>
          </a:p>
          <a:p>
            <a:pPr marL="0" lvl="0" indent="0">
              <a:buNone/>
            </a:pPr>
            <a:r>
              <a:rPr lang="en-CA" sz="2000" b="1" dirty="0" smtClean="0"/>
              <a:t>      </a:t>
            </a:r>
          </a:p>
          <a:p>
            <a:pPr marL="0" lvl="0" indent="0">
              <a:buNone/>
            </a:pPr>
            <a:r>
              <a:rPr lang="en-CA" sz="2000" dirty="0" smtClean="0"/>
              <a:t>“Things I did when I was there.”</a:t>
            </a:r>
          </a:p>
          <a:p>
            <a:pPr marL="0" lvl="0" indent="0">
              <a:buNone/>
            </a:pPr>
            <a:endParaRPr lang="en-CA" sz="2000" dirty="0"/>
          </a:p>
          <a:p>
            <a:pPr marL="0" indent="0">
              <a:buNone/>
            </a:pPr>
            <a:r>
              <a:rPr lang="en-CA" sz="2000" b="1" dirty="0" smtClean="0"/>
              <a:t>Details:</a:t>
            </a:r>
            <a:endParaRPr lang="en-CA" sz="2000" b="1" dirty="0"/>
          </a:p>
          <a:p>
            <a:pPr marL="0" indent="0">
              <a:buNone/>
            </a:pPr>
            <a:r>
              <a:rPr lang="en-CA" sz="2000" dirty="0"/>
              <a:t> </a:t>
            </a:r>
          </a:p>
          <a:p>
            <a:r>
              <a:rPr lang="en-CA" sz="2000" dirty="0" smtClean="0"/>
              <a:t>What happened?</a:t>
            </a:r>
            <a:endParaRPr lang="en-CA" sz="2000" dirty="0"/>
          </a:p>
          <a:p>
            <a:pPr marL="0" indent="0">
              <a:buNone/>
            </a:pPr>
            <a:r>
              <a:rPr lang="en-CA" sz="2000" dirty="0"/>
              <a:t> </a:t>
            </a:r>
          </a:p>
          <a:p>
            <a:r>
              <a:rPr lang="en-CA" sz="2000" dirty="0" smtClean="0"/>
              <a:t>Where did it happen?</a:t>
            </a:r>
            <a:endParaRPr lang="en-CA" sz="2000" dirty="0"/>
          </a:p>
          <a:p>
            <a:pPr marL="0" indent="0">
              <a:buNone/>
            </a:pPr>
            <a:r>
              <a:rPr lang="en-CA" sz="2000" dirty="0"/>
              <a:t> </a:t>
            </a:r>
          </a:p>
          <a:p>
            <a:r>
              <a:rPr lang="en-CA" sz="2000" dirty="0" smtClean="0"/>
              <a:t>Would you do the activities again?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219998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Appendix 4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7" t="20185" r="20660" b="42720"/>
          <a:stretch/>
        </p:blipFill>
        <p:spPr>
          <a:xfrm>
            <a:off x="3157520" y="1844824"/>
            <a:ext cx="5627444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547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Sample Outline page 2/2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850392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sz="1200" b="1" dirty="0" smtClean="0"/>
          </a:p>
          <a:p>
            <a:pPr marL="0" indent="0">
              <a:buNone/>
            </a:pPr>
            <a:endParaRPr lang="en-CA" sz="1200" b="1" dirty="0" smtClean="0"/>
          </a:p>
          <a:p>
            <a:pPr marL="0" indent="0">
              <a:buNone/>
            </a:pPr>
            <a:r>
              <a:rPr lang="en-CA" sz="1200" b="1" dirty="0" smtClean="0"/>
              <a:t>Paragraph 3</a:t>
            </a:r>
          </a:p>
          <a:p>
            <a:pPr marL="0" indent="0">
              <a:buNone/>
            </a:pPr>
            <a:r>
              <a:rPr lang="en-CA" sz="1200" b="1" dirty="0" smtClean="0"/>
              <a:t>Example Topic</a:t>
            </a:r>
            <a:r>
              <a:rPr lang="en-CA" sz="1200" b="1" dirty="0"/>
              <a:t>:</a:t>
            </a:r>
          </a:p>
          <a:p>
            <a:pPr marL="0" indent="0">
              <a:buNone/>
            </a:pPr>
            <a:endParaRPr lang="en-CA" sz="1200" b="1" dirty="0"/>
          </a:p>
          <a:p>
            <a:pPr marL="0" indent="0">
              <a:buNone/>
            </a:pPr>
            <a:r>
              <a:rPr lang="en-CA" sz="1200" dirty="0" smtClean="0"/>
              <a:t>“When I went to Mexico” </a:t>
            </a:r>
            <a:endParaRPr lang="en-CA" sz="1200" dirty="0"/>
          </a:p>
          <a:p>
            <a:pPr>
              <a:buFont typeface="Arial" pitchFamily="34" charset="0"/>
              <a:buChar char="•"/>
            </a:pPr>
            <a:endParaRPr lang="en-CA" sz="1200" dirty="0"/>
          </a:p>
          <a:p>
            <a:pPr marL="0" indent="0">
              <a:buNone/>
            </a:pPr>
            <a:r>
              <a:rPr lang="en-CA" sz="1200" b="1" dirty="0"/>
              <a:t>D</a:t>
            </a:r>
            <a:r>
              <a:rPr lang="en-CA" sz="1200" b="1" dirty="0" smtClean="0"/>
              <a:t>etails</a:t>
            </a:r>
            <a:r>
              <a:rPr lang="en-CA" sz="1200" b="1" dirty="0"/>
              <a:t>:</a:t>
            </a:r>
          </a:p>
          <a:p>
            <a:pPr marL="0" indent="0">
              <a:buNone/>
            </a:pPr>
            <a:endParaRPr lang="en-CA" sz="1200" dirty="0"/>
          </a:p>
          <a:p>
            <a:r>
              <a:rPr lang="en-CA" sz="1200" dirty="0" smtClean="0"/>
              <a:t>What were the travel dates?</a:t>
            </a:r>
            <a:endParaRPr lang="en-CA" sz="1200" dirty="0"/>
          </a:p>
          <a:p>
            <a:pPr marL="0" indent="0">
              <a:buNone/>
            </a:pPr>
            <a:r>
              <a:rPr lang="en-CA" sz="1200" dirty="0"/>
              <a:t> </a:t>
            </a:r>
          </a:p>
          <a:p>
            <a:r>
              <a:rPr lang="en-CA" sz="1200" dirty="0" smtClean="0"/>
              <a:t>Why did you go then? </a:t>
            </a:r>
            <a:endParaRPr lang="en-CA" sz="1200" dirty="0"/>
          </a:p>
          <a:p>
            <a:pPr marL="0" indent="0">
              <a:buNone/>
            </a:pPr>
            <a:r>
              <a:rPr lang="en-CA" sz="1200" dirty="0"/>
              <a:t> </a:t>
            </a:r>
          </a:p>
          <a:p>
            <a:r>
              <a:rPr lang="en-CA" sz="1200" dirty="0" smtClean="0"/>
              <a:t>What </a:t>
            </a:r>
            <a:r>
              <a:rPr lang="en-CA" sz="1200" dirty="0" smtClean="0"/>
              <a:t>holidays/festivals did you attend?</a:t>
            </a:r>
            <a:endParaRPr lang="en-CA" sz="2400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219294"/>
            <a:ext cx="1919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Appendix 4 cont.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8" t="20185" r="12917" b="18009"/>
          <a:stretch/>
        </p:blipFill>
        <p:spPr>
          <a:xfrm>
            <a:off x="4644008" y="1636688"/>
            <a:ext cx="4152036" cy="4528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977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3 Day Writing Plan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Day One&amp;quot;&quot;/&gt;&lt;property id=&quot;20307&quot; value=&quot;257&quot;/&gt;&lt;/object&gt;&lt;object type=&quot;3&quot; unique_id=&quot;10005&quot;&gt;&lt;property id=&quot;20148&quot; value=&quot;5&quot;/&gt;&lt;property id=&quot;20300&quot; value=&quot;Slide 3 - &amp;quot;Day Two&amp;quot;&quot;/&gt;&lt;property id=&quot;20307&quot; value=&quot;258&quot;/&gt;&lt;/object&gt;&lt;object type=&quot;3&quot; unique_id=&quot;10006&quot;&gt;&lt;property id=&quot;20148&quot; value=&quot;5&quot;/&gt;&lt;property id=&quot;20300&quot; value=&quot;Slide 4 - &amp;quot;Day Three&amp;quot;&quot;/&gt;&lt;property id=&quot;20307&quot; value=&quot;259&quot;/&gt;&lt;/object&gt;&lt;object type=&quot;3&quot; unique_id=&quot;10007&quot;&gt;&lt;property id=&quot;20148&quot; value=&quot;5&quot;/&gt;&lt;property id=&quot;20300&quot; value=&quot;Slide 5 - &amp;quot;Sample Web&amp;quot;&quot;/&gt;&lt;property id=&quot;20307&quot; value=&quot;260&quot;/&gt;&lt;/object&gt;&lt;object type=&quot;3&quot; unique_id=&quot;10008&quot;&gt;&lt;property id=&quot;20148&quot; value=&quot;5&quot;/&gt;&lt;property id=&quot;20300&quot; value=&quot;Slide 6 - &amp;quot;Sample Numbered Web&amp;quot;&quot;/&gt;&lt;property id=&quot;20307&quot; value=&quot;261&quot;/&gt;&lt;/object&gt;&lt;object type=&quot;3&quot; unique_id=&quot;10009&quot;&gt;&lt;property id=&quot;20148&quot; value=&quot;5&quot;/&gt;&lt;property id=&quot;20300&quot; value=&quot;Slide 7 - &amp;quot;Example Story Board&amp;quot;&quot;/&gt;&lt;property id=&quot;20307&quot; value=&quot;262&quot;/&gt;&lt;/object&gt;&lt;object type=&quot;3&quot; unique_id=&quot;10010&quot;&gt;&lt;property id=&quot;20148&quot; value=&quot;5&quot;/&gt;&lt;property id=&quot;20300&quot; value=&quot;Slide 8 - &amp;quot;Sample Outline page 1/2&amp;quot;&quot;/&gt;&lt;property id=&quot;20307&quot; value=&quot;263&quot;/&gt;&lt;/object&gt;&lt;object type=&quot;3&quot; unique_id=&quot;10011&quot;&gt;&lt;property id=&quot;20148&quot; value=&quot;5&quot;/&gt;&lt;property id=&quot;20300&quot; value=&quot;Slide 9 - &amp;quot;Sample Outline page 2/2&amp;quot;&quot;/&gt;&lt;property id=&quot;20307&quot; value=&quot;264&quot;/&gt;&lt;/object&gt;&lt;object type=&quot;3&quot; unique_id=&quot;10012&quot;&gt;&lt;property id=&quot;20148&quot; value=&quot;5&quot;/&gt;&lt;property id=&quot;20300&quot; value=&quot;Slide 10 - &amp;quot;Sample Introduction&amp;quot;&quot;/&gt;&lt;property id=&quot;20307&quot; value=&quot;266&quot;/&gt;&lt;/object&gt;&lt;object type=&quot;3&quot; unique_id=&quot;10037&quot;&gt;&lt;property id=&quot;20148&quot; value=&quot;5&quot;/&gt;&lt;property id=&quot;20300&quot; value=&quot;Slide 11 - &amp;quot;Sample Conclusion&amp;quot;&quot;/&gt;&lt;property id=&quot;20307&quot; value=&quot;267&quot;/&gt;&lt;/object&gt;&lt;/object&gt;&lt;object type=&quot;8&quot; unique_id=&quot;10024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22BB7352A97B4B934CA546E8323FF1" ma:contentTypeVersion="1" ma:contentTypeDescription="Create a new document." ma:contentTypeScope="" ma:versionID="16a834521e134f8f497a690f0425c6b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170E82D-5D6C-4019-B1B2-B6646775881D}"/>
</file>

<file path=customXml/itemProps2.xml><?xml version="1.0" encoding="utf-8"?>
<ds:datastoreItem xmlns:ds="http://schemas.openxmlformats.org/officeDocument/2006/customXml" ds:itemID="{1927FF08-2FF7-4DBA-A7E6-CA0D6CFB2D56}"/>
</file>

<file path=customXml/itemProps3.xml><?xml version="1.0" encoding="utf-8"?>
<ds:datastoreItem xmlns:ds="http://schemas.openxmlformats.org/officeDocument/2006/customXml" ds:itemID="{BDB76E58-9219-4D92-8EE4-1D2AD8E8B83F}"/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2428</TotalTime>
  <Words>751</Words>
  <Application>Microsoft Office PowerPoint</Application>
  <PresentationFormat>On-screen Show (4:3)</PresentationFormat>
  <Paragraphs>132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Civic</vt:lpstr>
      <vt:lpstr>3 Day Writing Plan</vt:lpstr>
      <vt:lpstr>Day One</vt:lpstr>
      <vt:lpstr>Day Two</vt:lpstr>
      <vt:lpstr>Day Three</vt:lpstr>
      <vt:lpstr>Sample Web</vt:lpstr>
      <vt:lpstr>Sample Numbered Web</vt:lpstr>
      <vt:lpstr>Example Story Board</vt:lpstr>
      <vt:lpstr>Sample Outline page 1/2</vt:lpstr>
      <vt:lpstr>Sample Outline page 2/2</vt:lpstr>
      <vt:lpstr>Sample Introduction</vt:lpstr>
      <vt:lpstr>Sample Conclusion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Day Writing Plan</dc:title>
  <dc:creator>Stephanie Hall</dc:creator>
  <cp:lastModifiedBy>Stephanie Hall</cp:lastModifiedBy>
  <cp:revision>64</cp:revision>
  <dcterms:created xsi:type="dcterms:W3CDTF">2010-12-16T22:23:38Z</dcterms:created>
  <dcterms:modified xsi:type="dcterms:W3CDTF">2011-10-11T23:48:58Z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0x010100BE22BB7352A97B4B934CA546E8323FF1</vt:lpwstr>
  </property>
</Properties>
</file>