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diagrams/data1.xml" ContentType="application/vnd.openxmlformats-officedocument.drawingml.diagramData+xml"/>
  <Override PartName="/ppt/presentation.xml" ContentType="application/vnd.openxmlformats-officedocument.presentationml.presentation.main+xml"/>
  <Override PartName="/ppt/slides/slide45.xml" ContentType="application/vnd.openxmlformats-officedocument.presentationml.slide+xml"/>
  <Override PartName="/ppt/slides/slide78.xml" ContentType="application/vnd.openxmlformats-officedocument.presentationml.slide+xml"/>
  <Override PartName="/ppt/slides/slide77.xml" ContentType="application/vnd.openxmlformats-officedocument.presentationml.slide+xml"/>
  <Override PartName="/ppt/slides/slide76.xml" ContentType="application/vnd.openxmlformats-officedocument.presentationml.slide+xml"/>
  <Override PartName="/ppt/slides/slide75.xml" ContentType="application/vnd.openxmlformats-officedocument.presentationml.slide+xml"/>
  <Override PartName="/ppt/slides/slide74.xml" ContentType="application/vnd.openxmlformats-officedocument.presentationml.slide+xml"/>
  <Override PartName="/ppt/slides/slide73.xml" ContentType="application/vnd.openxmlformats-officedocument.presentationml.slide+xml"/>
  <Override PartName="/ppt/slides/slide72.xml" ContentType="application/vnd.openxmlformats-officedocument.presentationml.slide+xml"/>
  <Override PartName="/ppt/slides/slide71.xml" ContentType="application/vnd.openxmlformats-officedocument.presentationml.slide+xml"/>
  <Override PartName="/ppt/slides/slide70.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83.xml" ContentType="application/vnd.openxmlformats-officedocument.presentationml.slide+xml"/>
  <Override PartName="/ppt/slides/slide82.xml" ContentType="application/vnd.openxmlformats-officedocument.presentationml.slide+xml"/>
  <Override PartName="/ppt/slides/slide69.xml" ContentType="application/vnd.openxmlformats-officedocument.presentationml.slide+xml"/>
  <Override PartName="/ppt/slides/slide68.xml" ContentType="application/vnd.openxmlformats-officedocument.presentationml.slide+xml"/>
  <Override PartName="/ppt/slides/slide67.xml" ContentType="application/vnd.openxmlformats-officedocument.presentationml.slide+xml"/>
  <Override PartName="/ppt/slides/slide54.xml" ContentType="application/vnd.openxmlformats-officedocument.presentationml.slide+xml"/>
  <Override PartName="/ppt/slides/slide53.xml" ContentType="application/vnd.openxmlformats-officedocument.presentationml.slide+xml"/>
  <Override PartName="/ppt/slides/slide52.xml" ContentType="application/vnd.openxmlformats-officedocument.presentationml.slide+xml"/>
  <Override PartName="/ppt/slides/slide51.xml" ContentType="application/vnd.openxmlformats-officedocument.presentationml.slide+xml"/>
  <Override PartName="/ppt/slides/slide50.xml" ContentType="application/vnd.openxmlformats-officedocument.presentationml.slide+xml"/>
  <Override PartName="/ppt/slides/slide49.xml" ContentType="application/vnd.openxmlformats-officedocument.presentationml.slide+xml"/>
  <Override PartName="/ppt/slides/slide48.xml" ContentType="application/vnd.openxmlformats-officedocument.presentationml.slide+xml"/>
  <Override PartName="/ppt/slides/slide4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65.xml" ContentType="application/vnd.openxmlformats-officedocument.presentationml.slide+xml"/>
  <Override PartName="/ppt/slides/slide64.xml" ContentType="application/vnd.openxmlformats-officedocument.presentationml.slide+xml"/>
  <Override PartName="/ppt/slides/slide63.xml" ContentType="application/vnd.openxmlformats-officedocument.presentationml.slide+xml"/>
  <Override PartName="/ppt/slides/slide62.xml" ContentType="application/vnd.openxmlformats-officedocument.presentationml.slide+xml"/>
  <Override PartName="/ppt/slides/slide61.xml" ContentType="application/vnd.openxmlformats-officedocument.presentationml.slide+xml"/>
  <Override PartName="/ppt/slides/slide60.xml" ContentType="application/vnd.openxmlformats-officedocument.presentationml.slide+xml"/>
  <Override PartName="/ppt/slides/slide59.xml" ContentType="application/vnd.openxmlformats-officedocument.presentationml.slide+xml"/>
  <Override PartName="/ppt/slides/slide58.xml" ContentType="application/vnd.openxmlformats-officedocument.presentationml.slide+xml"/>
  <Override PartName="/ppt/slides/slide44.xml" ContentType="application/vnd.openxmlformats-officedocument.presentationml.slide+xml"/>
  <Override PartName="/ppt/slides/slide36.xml" ContentType="application/vnd.openxmlformats-officedocument.presentationml.slide+xml"/>
  <Override PartName="/ppt/slides/slide34.xml" ContentType="application/vnd.openxmlformats-officedocument.presentationml.slide+xml"/>
  <Override PartName="/ppt/slides/slide10.xml" ContentType="application/vnd.openxmlformats-officedocument.presentationml.slide+xml"/>
  <Override PartName="/ppt/slides/slide35.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16.xml" ContentType="application/vnd.openxmlformats-officedocument.presentationml.slide+xml"/>
  <Override PartName="/ppt/slides/slide11.xml" ContentType="application/vnd.openxmlformats-officedocument.presentationml.slide+xml"/>
  <Override PartName="/ppt/slides/slide18.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17.xml" ContentType="application/vnd.openxmlformats-officedocument.presentationml.slide+xml"/>
  <Override PartName="/ppt/slides/slide33.xml" ContentType="application/vnd.openxmlformats-officedocument.presentationml.slide+xml"/>
  <Override PartName="/ppt/slides/slide27.xml" ContentType="application/vnd.openxmlformats-officedocument.presentationml.slide+xml"/>
  <Override PartName="/ppt/slides/slide32.xml" ContentType="application/vnd.openxmlformats-officedocument.presentationml.slide+xml"/>
  <Override PartName="/ppt/slides/slide25.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6.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4.xml" ContentType="application/vnd.openxmlformats-officedocument.presentationml.slide+xml"/>
  <Override PartName="/ppt/slideMasters/slideMaster1.xml" ContentType="application/vnd.openxmlformats-officedocument.presentationml.slideMaster+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7.xml" ContentType="application/vnd.openxmlformats-officedocument.presentationml.slideLayout+xml"/>
  <Override PartName="/ppt/slideLayouts/slideLayout12.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6.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layout1.xml" ContentType="application/vnd.openxmlformats-officedocument.drawingml.diagramLayout+xml"/>
  <Override PartName="/ppt/theme/theme1.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343" r:id="rId5"/>
    <p:sldId id="344" r:id="rId6"/>
    <p:sldId id="345" r:id="rId7"/>
    <p:sldId id="264" r:id="rId8"/>
    <p:sldId id="296" r:id="rId9"/>
    <p:sldId id="265" r:id="rId10"/>
    <p:sldId id="267" r:id="rId11"/>
    <p:sldId id="266" r:id="rId12"/>
    <p:sldId id="269" r:id="rId13"/>
    <p:sldId id="270" r:id="rId14"/>
    <p:sldId id="271" r:id="rId15"/>
    <p:sldId id="272" r:id="rId16"/>
    <p:sldId id="273" r:id="rId17"/>
    <p:sldId id="274" r:id="rId18"/>
    <p:sldId id="275" r:id="rId19"/>
    <p:sldId id="276" r:id="rId20"/>
    <p:sldId id="277" r:id="rId21"/>
    <p:sldId id="297" r:id="rId22"/>
    <p:sldId id="281" r:id="rId23"/>
    <p:sldId id="283" r:id="rId24"/>
    <p:sldId id="284" r:id="rId25"/>
    <p:sldId id="279" r:id="rId26"/>
    <p:sldId id="285" r:id="rId27"/>
    <p:sldId id="290" r:id="rId28"/>
    <p:sldId id="291" r:id="rId29"/>
    <p:sldId id="286" r:id="rId30"/>
    <p:sldId id="294" r:id="rId31"/>
    <p:sldId id="295" r:id="rId32"/>
    <p:sldId id="292" r:id="rId33"/>
    <p:sldId id="287" r:id="rId34"/>
    <p:sldId id="280" r:id="rId35"/>
    <p:sldId id="293" r:id="rId36"/>
    <p:sldId id="282" r:id="rId37"/>
    <p:sldId id="302" r:id="rId38"/>
    <p:sldId id="303" r:id="rId39"/>
    <p:sldId id="304" r:id="rId40"/>
    <p:sldId id="305" r:id="rId41"/>
    <p:sldId id="288" r:id="rId42"/>
    <p:sldId id="289" r:id="rId43"/>
    <p:sldId id="298" r:id="rId44"/>
    <p:sldId id="299" r:id="rId45"/>
    <p:sldId id="300" r:id="rId46"/>
    <p:sldId id="301" r:id="rId47"/>
    <p:sldId id="306" r:id="rId48"/>
    <p:sldId id="307" r:id="rId49"/>
    <p:sldId id="309" r:id="rId50"/>
    <p:sldId id="317" r:id="rId51"/>
    <p:sldId id="311" r:id="rId52"/>
    <p:sldId id="340" r:id="rId53"/>
    <p:sldId id="312" r:id="rId54"/>
    <p:sldId id="313" r:id="rId55"/>
    <p:sldId id="314" r:id="rId56"/>
    <p:sldId id="316" r:id="rId57"/>
    <p:sldId id="318" r:id="rId58"/>
    <p:sldId id="319" r:id="rId59"/>
    <p:sldId id="315" r:id="rId60"/>
    <p:sldId id="308" r:id="rId61"/>
    <p:sldId id="322" r:id="rId62"/>
    <p:sldId id="320" r:id="rId63"/>
    <p:sldId id="321" r:id="rId64"/>
    <p:sldId id="323" r:id="rId65"/>
    <p:sldId id="324" r:id="rId66"/>
    <p:sldId id="335" r:id="rId67"/>
    <p:sldId id="325" r:id="rId68"/>
    <p:sldId id="326" r:id="rId69"/>
    <p:sldId id="327" r:id="rId70"/>
    <p:sldId id="328" r:id="rId71"/>
    <p:sldId id="329" r:id="rId72"/>
    <p:sldId id="330" r:id="rId73"/>
    <p:sldId id="331" r:id="rId74"/>
    <p:sldId id="334" r:id="rId75"/>
    <p:sldId id="332" r:id="rId76"/>
    <p:sldId id="333" r:id="rId77"/>
    <p:sldId id="336" r:id="rId78"/>
    <p:sldId id="337" r:id="rId79"/>
    <p:sldId id="338" r:id="rId80"/>
    <p:sldId id="339" r:id="rId81"/>
    <p:sldId id="341" r:id="rId82"/>
    <p:sldId id="342" r:id="rId83"/>
    <p:sldId id="278" r:id="rId8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outlineViewPr>
    <p:cViewPr>
      <p:scale>
        <a:sx n="33" d="100"/>
        <a:sy n="33" d="100"/>
      </p:scale>
      <p:origin x="0" y="22816"/>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customXml" Target="../customXml/item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customXml" Target="../customXml/item2.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ableStyles" Target="tableStyles.xml"/><Relationship Id="rId91"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diagrams/colors1.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31538E5-3F5D-40A2-B980-C1DDE0A50501}" type="doc">
      <dgm:prSet loTypeId="urn:microsoft.com/office/officeart/2005/8/layout/pyramid1" loCatId="pyramid" qsTypeId="urn:microsoft.com/office/officeart/2005/8/quickstyle/simple3" qsCatId="simple" csTypeId="urn:microsoft.com/office/officeart/2005/8/colors/colorful1#2" csCatId="colorful" phldr="1"/>
      <dgm:spPr/>
    </dgm:pt>
    <dgm:pt modelId="{8E606C11-9A90-4578-87EB-D51E69C87BA8}">
      <dgm:prSet phldrT="[Text]"/>
      <dgm:spPr/>
      <dgm:t>
        <a:bodyPr/>
        <a:lstStyle/>
        <a:p>
          <a:r>
            <a:rPr lang="en-US" dirty="0" smtClean="0"/>
            <a:t>Top consumers</a:t>
          </a:r>
          <a:endParaRPr lang="en-US" dirty="0"/>
        </a:p>
      </dgm:t>
    </dgm:pt>
    <dgm:pt modelId="{DBEF110F-1195-461F-B0DC-13AA8700871D}" type="parTrans" cxnId="{79C5EABB-3327-40B3-A911-E1A38B441DEA}">
      <dgm:prSet/>
      <dgm:spPr/>
      <dgm:t>
        <a:bodyPr/>
        <a:lstStyle/>
        <a:p>
          <a:endParaRPr lang="en-US"/>
        </a:p>
      </dgm:t>
    </dgm:pt>
    <dgm:pt modelId="{94E782C2-2A28-4883-A442-560A985DD6DE}" type="sibTrans" cxnId="{79C5EABB-3327-40B3-A911-E1A38B441DEA}">
      <dgm:prSet/>
      <dgm:spPr/>
      <dgm:t>
        <a:bodyPr/>
        <a:lstStyle/>
        <a:p>
          <a:endParaRPr lang="en-US"/>
        </a:p>
      </dgm:t>
    </dgm:pt>
    <dgm:pt modelId="{558C6201-4AC7-4D9D-ACBA-7B7192CFF47C}">
      <dgm:prSet phldrT="[Text]"/>
      <dgm:spPr/>
      <dgm:t>
        <a:bodyPr/>
        <a:lstStyle/>
        <a:p>
          <a:r>
            <a:rPr lang="en-US" dirty="0" smtClean="0"/>
            <a:t>Tertiary consumers</a:t>
          </a:r>
          <a:endParaRPr lang="en-US" dirty="0"/>
        </a:p>
      </dgm:t>
    </dgm:pt>
    <dgm:pt modelId="{3D5885E0-6CB7-42C5-A143-0B636B39CA84}" type="parTrans" cxnId="{8A5429C5-3708-4B53-9A1F-4055F67E63F5}">
      <dgm:prSet/>
      <dgm:spPr/>
      <dgm:t>
        <a:bodyPr/>
        <a:lstStyle/>
        <a:p>
          <a:endParaRPr lang="en-US"/>
        </a:p>
      </dgm:t>
    </dgm:pt>
    <dgm:pt modelId="{56FDF943-0C3C-4FA8-AE36-ED7DC71E2F89}" type="sibTrans" cxnId="{8A5429C5-3708-4B53-9A1F-4055F67E63F5}">
      <dgm:prSet/>
      <dgm:spPr/>
      <dgm:t>
        <a:bodyPr/>
        <a:lstStyle/>
        <a:p>
          <a:endParaRPr lang="en-US"/>
        </a:p>
      </dgm:t>
    </dgm:pt>
    <dgm:pt modelId="{0E407FA1-8291-4B84-979C-639A27F0CCB3}">
      <dgm:prSet phldrT="[Text]"/>
      <dgm:spPr/>
      <dgm:t>
        <a:bodyPr/>
        <a:lstStyle/>
        <a:p>
          <a:r>
            <a:rPr lang="en-US" dirty="0" smtClean="0"/>
            <a:t>Secondary consumers</a:t>
          </a:r>
        </a:p>
      </dgm:t>
    </dgm:pt>
    <dgm:pt modelId="{5C5FD2E2-2D8A-47B6-88C7-DDB2B591AC1B}" type="parTrans" cxnId="{E802CF7F-B340-480B-BF0C-5DBADE77F054}">
      <dgm:prSet/>
      <dgm:spPr/>
      <dgm:t>
        <a:bodyPr/>
        <a:lstStyle/>
        <a:p>
          <a:endParaRPr lang="en-US"/>
        </a:p>
      </dgm:t>
    </dgm:pt>
    <dgm:pt modelId="{354CFD6F-791D-4E78-B027-DF2FF54F1239}" type="sibTrans" cxnId="{E802CF7F-B340-480B-BF0C-5DBADE77F054}">
      <dgm:prSet/>
      <dgm:spPr/>
      <dgm:t>
        <a:bodyPr/>
        <a:lstStyle/>
        <a:p>
          <a:endParaRPr lang="en-US"/>
        </a:p>
      </dgm:t>
    </dgm:pt>
    <dgm:pt modelId="{6EA6C40F-2D7B-4DBB-9890-35356516490D}">
      <dgm:prSet phldrT="[Text]"/>
      <dgm:spPr/>
      <dgm:t>
        <a:bodyPr/>
        <a:lstStyle/>
        <a:p>
          <a:r>
            <a:rPr lang="en-US" dirty="0" smtClean="0"/>
            <a:t>Primary consumers</a:t>
          </a:r>
        </a:p>
      </dgm:t>
    </dgm:pt>
    <dgm:pt modelId="{8799E38B-864D-445A-BBB0-BDD5A28F66F4}" type="parTrans" cxnId="{7A727402-5CC9-4CA7-B599-3D86B361CB46}">
      <dgm:prSet/>
      <dgm:spPr/>
      <dgm:t>
        <a:bodyPr/>
        <a:lstStyle/>
        <a:p>
          <a:endParaRPr lang="en-US"/>
        </a:p>
      </dgm:t>
    </dgm:pt>
    <dgm:pt modelId="{9CD2034F-FD2D-473C-A092-6B77A24A8220}" type="sibTrans" cxnId="{7A727402-5CC9-4CA7-B599-3D86B361CB46}">
      <dgm:prSet/>
      <dgm:spPr/>
      <dgm:t>
        <a:bodyPr/>
        <a:lstStyle/>
        <a:p>
          <a:endParaRPr lang="en-US"/>
        </a:p>
      </dgm:t>
    </dgm:pt>
    <dgm:pt modelId="{3B7D0110-659A-4191-A39A-66A480EE96B5}">
      <dgm:prSet phldrT="[Text]"/>
      <dgm:spPr/>
      <dgm:t>
        <a:bodyPr/>
        <a:lstStyle/>
        <a:p>
          <a:r>
            <a:rPr lang="en-US" dirty="0" smtClean="0"/>
            <a:t>Primary producers</a:t>
          </a:r>
        </a:p>
      </dgm:t>
    </dgm:pt>
    <dgm:pt modelId="{260D9062-1CE8-447D-AC0C-695D0C239D95}" type="parTrans" cxnId="{FD28CCBB-CEFF-4567-816F-CD451ADE6AA5}">
      <dgm:prSet/>
      <dgm:spPr/>
      <dgm:t>
        <a:bodyPr/>
        <a:lstStyle/>
        <a:p>
          <a:endParaRPr lang="en-US"/>
        </a:p>
      </dgm:t>
    </dgm:pt>
    <dgm:pt modelId="{C9CF5A09-ED89-4830-ACF9-374C31D7B5E8}" type="sibTrans" cxnId="{FD28CCBB-CEFF-4567-816F-CD451ADE6AA5}">
      <dgm:prSet/>
      <dgm:spPr/>
      <dgm:t>
        <a:bodyPr/>
        <a:lstStyle/>
        <a:p>
          <a:endParaRPr lang="en-US"/>
        </a:p>
      </dgm:t>
    </dgm:pt>
    <dgm:pt modelId="{55757BAA-DCD0-4329-8AFE-23249FFEBC09}" type="pres">
      <dgm:prSet presAssocID="{F31538E5-3F5D-40A2-B980-C1DDE0A50501}" presName="Name0" presStyleCnt="0">
        <dgm:presLayoutVars>
          <dgm:dir/>
          <dgm:animLvl val="lvl"/>
          <dgm:resizeHandles val="exact"/>
        </dgm:presLayoutVars>
      </dgm:prSet>
      <dgm:spPr/>
    </dgm:pt>
    <dgm:pt modelId="{BCAA737D-C3A2-47D3-AD0C-42E289F6FBB6}" type="pres">
      <dgm:prSet presAssocID="{8E606C11-9A90-4578-87EB-D51E69C87BA8}" presName="Name8" presStyleCnt="0"/>
      <dgm:spPr/>
    </dgm:pt>
    <dgm:pt modelId="{5D9EEE35-616A-4942-9D64-E84829E2753B}" type="pres">
      <dgm:prSet presAssocID="{8E606C11-9A90-4578-87EB-D51E69C87BA8}" presName="level" presStyleLbl="node1" presStyleIdx="0" presStyleCnt="5">
        <dgm:presLayoutVars>
          <dgm:chMax val="1"/>
          <dgm:bulletEnabled val="1"/>
        </dgm:presLayoutVars>
      </dgm:prSet>
      <dgm:spPr/>
      <dgm:t>
        <a:bodyPr/>
        <a:lstStyle/>
        <a:p>
          <a:endParaRPr lang="en-US"/>
        </a:p>
      </dgm:t>
    </dgm:pt>
    <dgm:pt modelId="{4BBDC599-3006-43A6-9597-C384B96C68CE}" type="pres">
      <dgm:prSet presAssocID="{8E606C11-9A90-4578-87EB-D51E69C87BA8}" presName="levelTx" presStyleLbl="revTx" presStyleIdx="0" presStyleCnt="0">
        <dgm:presLayoutVars>
          <dgm:chMax val="1"/>
          <dgm:bulletEnabled val="1"/>
        </dgm:presLayoutVars>
      </dgm:prSet>
      <dgm:spPr/>
      <dgm:t>
        <a:bodyPr/>
        <a:lstStyle/>
        <a:p>
          <a:endParaRPr lang="en-US"/>
        </a:p>
      </dgm:t>
    </dgm:pt>
    <dgm:pt modelId="{7CC3C880-9974-442C-BD5F-3FE30F571604}" type="pres">
      <dgm:prSet presAssocID="{558C6201-4AC7-4D9D-ACBA-7B7192CFF47C}" presName="Name8" presStyleCnt="0"/>
      <dgm:spPr/>
    </dgm:pt>
    <dgm:pt modelId="{BA65E4B2-4F5B-4587-9EB5-5D6C18E8BA5D}" type="pres">
      <dgm:prSet presAssocID="{558C6201-4AC7-4D9D-ACBA-7B7192CFF47C}" presName="level" presStyleLbl="node1" presStyleIdx="1" presStyleCnt="5">
        <dgm:presLayoutVars>
          <dgm:chMax val="1"/>
          <dgm:bulletEnabled val="1"/>
        </dgm:presLayoutVars>
      </dgm:prSet>
      <dgm:spPr/>
      <dgm:t>
        <a:bodyPr/>
        <a:lstStyle/>
        <a:p>
          <a:endParaRPr lang="en-US"/>
        </a:p>
      </dgm:t>
    </dgm:pt>
    <dgm:pt modelId="{6FB7C337-61A3-45F8-B93A-5CC1AA9B9D68}" type="pres">
      <dgm:prSet presAssocID="{558C6201-4AC7-4D9D-ACBA-7B7192CFF47C}" presName="levelTx" presStyleLbl="revTx" presStyleIdx="0" presStyleCnt="0">
        <dgm:presLayoutVars>
          <dgm:chMax val="1"/>
          <dgm:bulletEnabled val="1"/>
        </dgm:presLayoutVars>
      </dgm:prSet>
      <dgm:spPr/>
      <dgm:t>
        <a:bodyPr/>
        <a:lstStyle/>
        <a:p>
          <a:endParaRPr lang="en-US"/>
        </a:p>
      </dgm:t>
    </dgm:pt>
    <dgm:pt modelId="{9B53D223-1CB5-49EB-8277-DC3F60E85AEF}" type="pres">
      <dgm:prSet presAssocID="{0E407FA1-8291-4B84-979C-639A27F0CCB3}" presName="Name8" presStyleCnt="0"/>
      <dgm:spPr/>
    </dgm:pt>
    <dgm:pt modelId="{639754E2-5D1A-4080-A0E6-6234DC0A1F6B}" type="pres">
      <dgm:prSet presAssocID="{0E407FA1-8291-4B84-979C-639A27F0CCB3}" presName="level" presStyleLbl="node1" presStyleIdx="2" presStyleCnt="5">
        <dgm:presLayoutVars>
          <dgm:chMax val="1"/>
          <dgm:bulletEnabled val="1"/>
        </dgm:presLayoutVars>
      </dgm:prSet>
      <dgm:spPr/>
      <dgm:t>
        <a:bodyPr/>
        <a:lstStyle/>
        <a:p>
          <a:endParaRPr lang="en-US"/>
        </a:p>
      </dgm:t>
    </dgm:pt>
    <dgm:pt modelId="{E26F139A-A014-4EEF-8BAC-4A4698299CA2}" type="pres">
      <dgm:prSet presAssocID="{0E407FA1-8291-4B84-979C-639A27F0CCB3}" presName="levelTx" presStyleLbl="revTx" presStyleIdx="0" presStyleCnt="0">
        <dgm:presLayoutVars>
          <dgm:chMax val="1"/>
          <dgm:bulletEnabled val="1"/>
        </dgm:presLayoutVars>
      </dgm:prSet>
      <dgm:spPr/>
      <dgm:t>
        <a:bodyPr/>
        <a:lstStyle/>
        <a:p>
          <a:endParaRPr lang="en-US"/>
        </a:p>
      </dgm:t>
    </dgm:pt>
    <dgm:pt modelId="{55A41578-AB7C-4B5F-BF16-209B866DCDE9}" type="pres">
      <dgm:prSet presAssocID="{6EA6C40F-2D7B-4DBB-9890-35356516490D}" presName="Name8" presStyleCnt="0"/>
      <dgm:spPr/>
    </dgm:pt>
    <dgm:pt modelId="{FAE01505-5AC2-40A6-BEF0-514D7FD1B530}" type="pres">
      <dgm:prSet presAssocID="{6EA6C40F-2D7B-4DBB-9890-35356516490D}" presName="level" presStyleLbl="node1" presStyleIdx="3" presStyleCnt="5">
        <dgm:presLayoutVars>
          <dgm:chMax val="1"/>
          <dgm:bulletEnabled val="1"/>
        </dgm:presLayoutVars>
      </dgm:prSet>
      <dgm:spPr/>
      <dgm:t>
        <a:bodyPr/>
        <a:lstStyle/>
        <a:p>
          <a:endParaRPr lang="en-US"/>
        </a:p>
      </dgm:t>
    </dgm:pt>
    <dgm:pt modelId="{F38A2A79-46E4-4020-AD27-07498B82D446}" type="pres">
      <dgm:prSet presAssocID="{6EA6C40F-2D7B-4DBB-9890-35356516490D}" presName="levelTx" presStyleLbl="revTx" presStyleIdx="0" presStyleCnt="0">
        <dgm:presLayoutVars>
          <dgm:chMax val="1"/>
          <dgm:bulletEnabled val="1"/>
        </dgm:presLayoutVars>
      </dgm:prSet>
      <dgm:spPr/>
      <dgm:t>
        <a:bodyPr/>
        <a:lstStyle/>
        <a:p>
          <a:endParaRPr lang="en-US"/>
        </a:p>
      </dgm:t>
    </dgm:pt>
    <dgm:pt modelId="{5DA4CBF0-5219-44A9-A7DB-4BF6A9FDDA3A}" type="pres">
      <dgm:prSet presAssocID="{3B7D0110-659A-4191-A39A-66A480EE96B5}" presName="Name8" presStyleCnt="0"/>
      <dgm:spPr/>
    </dgm:pt>
    <dgm:pt modelId="{B5A92040-815F-47CB-B9E7-27ADC11A4142}" type="pres">
      <dgm:prSet presAssocID="{3B7D0110-659A-4191-A39A-66A480EE96B5}" presName="level" presStyleLbl="node1" presStyleIdx="4" presStyleCnt="5">
        <dgm:presLayoutVars>
          <dgm:chMax val="1"/>
          <dgm:bulletEnabled val="1"/>
        </dgm:presLayoutVars>
      </dgm:prSet>
      <dgm:spPr/>
      <dgm:t>
        <a:bodyPr/>
        <a:lstStyle/>
        <a:p>
          <a:endParaRPr lang="en-US"/>
        </a:p>
      </dgm:t>
    </dgm:pt>
    <dgm:pt modelId="{034E15A3-A258-4950-8C14-A0DCB569547C}" type="pres">
      <dgm:prSet presAssocID="{3B7D0110-659A-4191-A39A-66A480EE96B5}" presName="levelTx" presStyleLbl="revTx" presStyleIdx="0" presStyleCnt="0">
        <dgm:presLayoutVars>
          <dgm:chMax val="1"/>
          <dgm:bulletEnabled val="1"/>
        </dgm:presLayoutVars>
      </dgm:prSet>
      <dgm:spPr/>
      <dgm:t>
        <a:bodyPr/>
        <a:lstStyle/>
        <a:p>
          <a:endParaRPr lang="en-US"/>
        </a:p>
      </dgm:t>
    </dgm:pt>
  </dgm:ptLst>
  <dgm:cxnLst>
    <dgm:cxn modelId="{FD28CCBB-CEFF-4567-816F-CD451ADE6AA5}" srcId="{F31538E5-3F5D-40A2-B980-C1DDE0A50501}" destId="{3B7D0110-659A-4191-A39A-66A480EE96B5}" srcOrd="4" destOrd="0" parTransId="{260D9062-1CE8-447D-AC0C-695D0C239D95}" sibTransId="{C9CF5A09-ED89-4830-ACF9-374C31D7B5E8}"/>
    <dgm:cxn modelId="{8D6CEFDA-7DAE-A04B-B31D-3C559670DE38}" type="presOf" srcId="{558C6201-4AC7-4D9D-ACBA-7B7192CFF47C}" destId="{6FB7C337-61A3-45F8-B93A-5CC1AA9B9D68}" srcOrd="1" destOrd="0" presId="urn:microsoft.com/office/officeart/2005/8/layout/pyramid1"/>
    <dgm:cxn modelId="{E802CF7F-B340-480B-BF0C-5DBADE77F054}" srcId="{F31538E5-3F5D-40A2-B980-C1DDE0A50501}" destId="{0E407FA1-8291-4B84-979C-639A27F0CCB3}" srcOrd="2" destOrd="0" parTransId="{5C5FD2E2-2D8A-47B6-88C7-DDB2B591AC1B}" sibTransId="{354CFD6F-791D-4E78-B027-DF2FF54F1239}"/>
    <dgm:cxn modelId="{89C4E041-833E-5647-80E4-56F4362C968C}" type="presOf" srcId="{558C6201-4AC7-4D9D-ACBA-7B7192CFF47C}" destId="{BA65E4B2-4F5B-4587-9EB5-5D6C18E8BA5D}" srcOrd="0" destOrd="0" presId="urn:microsoft.com/office/officeart/2005/8/layout/pyramid1"/>
    <dgm:cxn modelId="{92909278-62AC-324B-B21D-AEE626F45FB0}" type="presOf" srcId="{8E606C11-9A90-4578-87EB-D51E69C87BA8}" destId="{5D9EEE35-616A-4942-9D64-E84829E2753B}" srcOrd="0" destOrd="0" presId="urn:microsoft.com/office/officeart/2005/8/layout/pyramid1"/>
    <dgm:cxn modelId="{0C0086AB-E5CB-EE49-8E8A-A3085F6DDC0D}" type="presOf" srcId="{8E606C11-9A90-4578-87EB-D51E69C87BA8}" destId="{4BBDC599-3006-43A6-9597-C384B96C68CE}" srcOrd="1" destOrd="0" presId="urn:microsoft.com/office/officeart/2005/8/layout/pyramid1"/>
    <dgm:cxn modelId="{FD6C41E8-E156-2F46-A7CB-D78F6AA1BC24}" type="presOf" srcId="{6EA6C40F-2D7B-4DBB-9890-35356516490D}" destId="{FAE01505-5AC2-40A6-BEF0-514D7FD1B530}" srcOrd="0" destOrd="0" presId="urn:microsoft.com/office/officeart/2005/8/layout/pyramid1"/>
    <dgm:cxn modelId="{7A727402-5CC9-4CA7-B599-3D86B361CB46}" srcId="{F31538E5-3F5D-40A2-B980-C1DDE0A50501}" destId="{6EA6C40F-2D7B-4DBB-9890-35356516490D}" srcOrd="3" destOrd="0" parTransId="{8799E38B-864D-445A-BBB0-BDD5A28F66F4}" sibTransId="{9CD2034F-FD2D-473C-A092-6B77A24A8220}"/>
    <dgm:cxn modelId="{79C5EABB-3327-40B3-A911-E1A38B441DEA}" srcId="{F31538E5-3F5D-40A2-B980-C1DDE0A50501}" destId="{8E606C11-9A90-4578-87EB-D51E69C87BA8}" srcOrd="0" destOrd="0" parTransId="{DBEF110F-1195-461F-B0DC-13AA8700871D}" sibTransId="{94E782C2-2A28-4883-A442-560A985DD6DE}"/>
    <dgm:cxn modelId="{D1087D11-5591-B94C-AB50-289CC645CF85}" type="presOf" srcId="{3B7D0110-659A-4191-A39A-66A480EE96B5}" destId="{034E15A3-A258-4950-8C14-A0DCB569547C}" srcOrd="1" destOrd="0" presId="urn:microsoft.com/office/officeart/2005/8/layout/pyramid1"/>
    <dgm:cxn modelId="{4E5FB961-019D-C44F-9CA0-2BE4BC43591E}" type="presOf" srcId="{0E407FA1-8291-4B84-979C-639A27F0CCB3}" destId="{E26F139A-A014-4EEF-8BAC-4A4698299CA2}" srcOrd="1" destOrd="0" presId="urn:microsoft.com/office/officeart/2005/8/layout/pyramid1"/>
    <dgm:cxn modelId="{0DB40830-551A-B749-AA62-BBB0B7B9C306}" type="presOf" srcId="{6EA6C40F-2D7B-4DBB-9890-35356516490D}" destId="{F38A2A79-46E4-4020-AD27-07498B82D446}" srcOrd="1" destOrd="0" presId="urn:microsoft.com/office/officeart/2005/8/layout/pyramid1"/>
    <dgm:cxn modelId="{01B80E29-5F66-4F4C-8DAF-1E048E648A96}" type="presOf" srcId="{3B7D0110-659A-4191-A39A-66A480EE96B5}" destId="{B5A92040-815F-47CB-B9E7-27ADC11A4142}" srcOrd="0" destOrd="0" presId="urn:microsoft.com/office/officeart/2005/8/layout/pyramid1"/>
    <dgm:cxn modelId="{2E558BE3-2DA9-9042-B275-E061C7459BC3}" type="presOf" srcId="{0E407FA1-8291-4B84-979C-639A27F0CCB3}" destId="{639754E2-5D1A-4080-A0E6-6234DC0A1F6B}" srcOrd="0" destOrd="0" presId="urn:microsoft.com/office/officeart/2005/8/layout/pyramid1"/>
    <dgm:cxn modelId="{AEE090E7-12E1-1B4A-A260-E83BD2BDF40D}" type="presOf" srcId="{F31538E5-3F5D-40A2-B980-C1DDE0A50501}" destId="{55757BAA-DCD0-4329-8AFE-23249FFEBC09}" srcOrd="0" destOrd="0" presId="urn:microsoft.com/office/officeart/2005/8/layout/pyramid1"/>
    <dgm:cxn modelId="{8A5429C5-3708-4B53-9A1F-4055F67E63F5}" srcId="{F31538E5-3F5D-40A2-B980-C1DDE0A50501}" destId="{558C6201-4AC7-4D9D-ACBA-7B7192CFF47C}" srcOrd="1" destOrd="0" parTransId="{3D5885E0-6CB7-42C5-A143-0B636B39CA84}" sibTransId="{56FDF943-0C3C-4FA8-AE36-ED7DC71E2F89}"/>
    <dgm:cxn modelId="{A370665F-4B79-4649-B417-97C9A49B892A}" type="presParOf" srcId="{55757BAA-DCD0-4329-8AFE-23249FFEBC09}" destId="{BCAA737D-C3A2-47D3-AD0C-42E289F6FBB6}" srcOrd="0" destOrd="0" presId="urn:microsoft.com/office/officeart/2005/8/layout/pyramid1"/>
    <dgm:cxn modelId="{7AE887D1-54B0-8D4C-ADB2-4FC8DC4EE8D5}" type="presParOf" srcId="{BCAA737D-C3A2-47D3-AD0C-42E289F6FBB6}" destId="{5D9EEE35-616A-4942-9D64-E84829E2753B}" srcOrd="0" destOrd="0" presId="urn:microsoft.com/office/officeart/2005/8/layout/pyramid1"/>
    <dgm:cxn modelId="{453368D7-686D-5744-9D3A-898A0ED6127C}" type="presParOf" srcId="{BCAA737D-C3A2-47D3-AD0C-42E289F6FBB6}" destId="{4BBDC599-3006-43A6-9597-C384B96C68CE}" srcOrd="1" destOrd="0" presId="urn:microsoft.com/office/officeart/2005/8/layout/pyramid1"/>
    <dgm:cxn modelId="{7F7549E6-F259-8545-8406-6668E56155E5}" type="presParOf" srcId="{55757BAA-DCD0-4329-8AFE-23249FFEBC09}" destId="{7CC3C880-9974-442C-BD5F-3FE30F571604}" srcOrd="1" destOrd="0" presId="urn:microsoft.com/office/officeart/2005/8/layout/pyramid1"/>
    <dgm:cxn modelId="{4A1A910C-5418-4E4A-9F26-3E97F80222B1}" type="presParOf" srcId="{7CC3C880-9974-442C-BD5F-3FE30F571604}" destId="{BA65E4B2-4F5B-4587-9EB5-5D6C18E8BA5D}" srcOrd="0" destOrd="0" presId="urn:microsoft.com/office/officeart/2005/8/layout/pyramid1"/>
    <dgm:cxn modelId="{239DD4E5-CD12-DD49-BE4E-D4F01F7F92B8}" type="presParOf" srcId="{7CC3C880-9974-442C-BD5F-3FE30F571604}" destId="{6FB7C337-61A3-45F8-B93A-5CC1AA9B9D68}" srcOrd="1" destOrd="0" presId="urn:microsoft.com/office/officeart/2005/8/layout/pyramid1"/>
    <dgm:cxn modelId="{0FE70B4A-8ED0-0D4E-BEA8-AB1150F470E6}" type="presParOf" srcId="{55757BAA-DCD0-4329-8AFE-23249FFEBC09}" destId="{9B53D223-1CB5-49EB-8277-DC3F60E85AEF}" srcOrd="2" destOrd="0" presId="urn:microsoft.com/office/officeart/2005/8/layout/pyramid1"/>
    <dgm:cxn modelId="{20F34779-F325-3049-B141-028F853D9D7B}" type="presParOf" srcId="{9B53D223-1CB5-49EB-8277-DC3F60E85AEF}" destId="{639754E2-5D1A-4080-A0E6-6234DC0A1F6B}" srcOrd="0" destOrd="0" presId="urn:microsoft.com/office/officeart/2005/8/layout/pyramid1"/>
    <dgm:cxn modelId="{CCE22676-A881-5649-93FC-EE2A8B8985FA}" type="presParOf" srcId="{9B53D223-1CB5-49EB-8277-DC3F60E85AEF}" destId="{E26F139A-A014-4EEF-8BAC-4A4698299CA2}" srcOrd="1" destOrd="0" presId="urn:microsoft.com/office/officeart/2005/8/layout/pyramid1"/>
    <dgm:cxn modelId="{11E213D8-D47D-654E-B21E-A5B917E8C256}" type="presParOf" srcId="{55757BAA-DCD0-4329-8AFE-23249FFEBC09}" destId="{55A41578-AB7C-4B5F-BF16-209B866DCDE9}" srcOrd="3" destOrd="0" presId="urn:microsoft.com/office/officeart/2005/8/layout/pyramid1"/>
    <dgm:cxn modelId="{56C4B12C-84E2-F04B-AA41-BE222D803DFE}" type="presParOf" srcId="{55A41578-AB7C-4B5F-BF16-209B866DCDE9}" destId="{FAE01505-5AC2-40A6-BEF0-514D7FD1B530}" srcOrd="0" destOrd="0" presId="urn:microsoft.com/office/officeart/2005/8/layout/pyramid1"/>
    <dgm:cxn modelId="{F740E23B-0D24-D44A-9542-1A88D4A36D79}" type="presParOf" srcId="{55A41578-AB7C-4B5F-BF16-209B866DCDE9}" destId="{F38A2A79-46E4-4020-AD27-07498B82D446}" srcOrd="1" destOrd="0" presId="urn:microsoft.com/office/officeart/2005/8/layout/pyramid1"/>
    <dgm:cxn modelId="{4615B209-2CFD-6643-AD05-CB4BF2C8C65A}" type="presParOf" srcId="{55757BAA-DCD0-4329-8AFE-23249FFEBC09}" destId="{5DA4CBF0-5219-44A9-A7DB-4BF6A9FDDA3A}" srcOrd="4" destOrd="0" presId="urn:microsoft.com/office/officeart/2005/8/layout/pyramid1"/>
    <dgm:cxn modelId="{F64FFF43-5C4C-244C-916E-C5FF61404999}" type="presParOf" srcId="{5DA4CBF0-5219-44A9-A7DB-4BF6A9FDDA3A}" destId="{B5A92040-815F-47CB-B9E7-27ADC11A4142}" srcOrd="0" destOrd="0" presId="urn:microsoft.com/office/officeart/2005/8/layout/pyramid1"/>
    <dgm:cxn modelId="{806E9998-ECF0-9B4B-BCC4-AEF0523B0D2F}" type="presParOf" srcId="{5DA4CBF0-5219-44A9-A7DB-4BF6A9FDDA3A}" destId="{034E15A3-A258-4950-8C14-A0DCB569547C}"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Oval 3"/>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en-US"/>
          </a:p>
        </p:txBody>
      </p:sp>
      <p:sp>
        <p:nvSpPr>
          <p:cNvPr id="5" name="Oval 4"/>
          <p:cNvSpPr/>
          <p:nvPr/>
        </p:nvSpPr>
        <p:spPr>
          <a:xfrm>
            <a:off x="1157288" y="1344613"/>
            <a:ext cx="63500" cy="65087"/>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en-US"/>
          </a:p>
        </p:txBody>
      </p:sp>
      <p:sp>
        <p:nvSpPr>
          <p:cNvPr id="14" name="Title 13"/>
          <p:cNvSpPr>
            <a:spLocks noGrp="1"/>
          </p:cNvSpPr>
          <p:nvPr>
            <p:ph type="ctrTitle"/>
          </p:nvPr>
        </p:nvSpPr>
        <p:spPr>
          <a:xfrm>
            <a:off x="1432560" y="359898"/>
            <a:ext cx="7406640" cy="1472184"/>
          </a:xfrm>
        </p:spPr>
        <p:txBody>
          <a:bodyPr anchor="b"/>
          <a:lstStyle>
            <a:lvl1pPr algn="l">
              <a:defRPr/>
            </a:lvl1pPr>
          </a:lstStyle>
          <a:p>
            <a:r>
              <a:rPr lang="en-US" smtClean="0"/>
              <a:t>Click to edit Master title style</a:t>
            </a:r>
            <a:endParaRPr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6" name="Date Placeholder 6"/>
          <p:cNvSpPr>
            <a:spLocks noGrp="1"/>
          </p:cNvSpPr>
          <p:nvPr>
            <p:ph type="dt" sz="half" idx="10"/>
          </p:nvPr>
        </p:nvSpPr>
        <p:spPr/>
        <p:txBody>
          <a:bodyPr/>
          <a:lstStyle>
            <a:lvl1pPr>
              <a:defRPr/>
            </a:lvl1pPr>
          </a:lstStyle>
          <a:p>
            <a:fld id="{6D7BF2CD-F9E9-4FA6-88C4-A9698B5676A9}" type="datetime1">
              <a:rPr lang="en-US"/>
              <a:pPr/>
              <a:t>11/15/2016</a:t>
            </a:fld>
            <a:endParaRPr lang="en-US"/>
          </a:p>
        </p:txBody>
      </p:sp>
      <p:sp>
        <p:nvSpPr>
          <p:cNvPr id="7" name="Footer Placeholder 19"/>
          <p:cNvSpPr>
            <a:spLocks noGrp="1"/>
          </p:cNvSpPr>
          <p:nvPr>
            <p:ph type="ftr" sz="quarter" idx="11"/>
          </p:nvPr>
        </p:nvSpPr>
        <p:spPr/>
        <p:txBody>
          <a:bodyPr/>
          <a:lstStyle>
            <a:lvl1pPr>
              <a:defRPr/>
            </a:lvl1pPr>
          </a:lstStyle>
          <a:p>
            <a:pPr>
              <a:defRPr/>
            </a:pPr>
            <a:endParaRPr lang="en-US"/>
          </a:p>
        </p:txBody>
      </p:sp>
      <p:sp>
        <p:nvSpPr>
          <p:cNvPr id="8" name="Slide Number Placeholder 9"/>
          <p:cNvSpPr>
            <a:spLocks noGrp="1"/>
          </p:cNvSpPr>
          <p:nvPr>
            <p:ph type="sldNum" sz="quarter" idx="12"/>
          </p:nvPr>
        </p:nvSpPr>
        <p:spPr/>
        <p:txBody>
          <a:bodyPr/>
          <a:lstStyle>
            <a:lvl1pPr>
              <a:defRPr/>
            </a:lvl1pPr>
          </a:lstStyle>
          <a:p>
            <a:fld id="{17CEFDEB-74BD-427A-88FF-73CE16B34C84}"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fld id="{97FAF593-464F-472E-B20E-41ED9149859B}" type="datetime1">
              <a:rPr lang="en-US"/>
              <a:pPr/>
              <a:t>11/15/2016</a:t>
            </a:fld>
            <a:endParaRPr lang="en-US"/>
          </a:p>
        </p:txBody>
      </p:sp>
      <p:sp>
        <p:nvSpPr>
          <p:cNvPr id="5" name="Footer Placeholder 9"/>
          <p:cNvSpPr>
            <a:spLocks noGrp="1"/>
          </p:cNvSpPr>
          <p:nvPr>
            <p:ph type="ftr" sz="quarter" idx="11"/>
          </p:nvPr>
        </p:nvSpPr>
        <p:spPr/>
        <p:txBody>
          <a:bodyPr/>
          <a:lstStyle>
            <a:lvl1pPr>
              <a:defRPr/>
            </a:lvl1pPr>
          </a:lstStyle>
          <a:p>
            <a:pPr>
              <a:defRPr/>
            </a:pPr>
            <a:endParaRPr lang="en-US"/>
          </a:p>
        </p:txBody>
      </p:sp>
      <p:sp>
        <p:nvSpPr>
          <p:cNvPr id="6" name="Slide Number Placeholder 21"/>
          <p:cNvSpPr>
            <a:spLocks noGrp="1"/>
          </p:cNvSpPr>
          <p:nvPr>
            <p:ph type="sldNum" sz="quarter" idx="12"/>
          </p:nvPr>
        </p:nvSpPr>
        <p:spPr/>
        <p:txBody>
          <a:bodyPr/>
          <a:lstStyle>
            <a:lvl1pPr>
              <a:defRPr/>
            </a:lvl1pPr>
          </a:lstStyle>
          <a:p>
            <a:fld id="{EF58F4FD-744B-46CC-AC36-D9A7CE462533}"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43000" y="274640"/>
            <a:ext cx="5562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fld id="{E5016EE8-C976-4E0C-B1A7-25B84D0CBDD0}" type="datetime1">
              <a:rPr lang="en-US"/>
              <a:pPr/>
              <a:t>11/15/2016</a:t>
            </a:fld>
            <a:endParaRPr lang="en-US"/>
          </a:p>
        </p:txBody>
      </p:sp>
      <p:sp>
        <p:nvSpPr>
          <p:cNvPr id="5" name="Footer Placeholder 9"/>
          <p:cNvSpPr>
            <a:spLocks noGrp="1"/>
          </p:cNvSpPr>
          <p:nvPr>
            <p:ph type="ftr" sz="quarter" idx="11"/>
          </p:nvPr>
        </p:nvSpPr>
        <p:spPr/>
        <p:txBody>
          <a:bodyPr/>
          <a:lstStyle>
            <a:lvl1pPr>
              <a:defRPr/>
            </a:lvl1pPr>
          </a:lstStyle>
          <a:p>
            <a:pPr>
              <a:defRPr/>
            </a:pPr>
            <a:endParaRPr lang="en-US"/>
          </a:p>
        </p:txBody>
      </p:sp>
      <p:sp>
        <p:nvSpPr>
          <p:cNvPr id="6" name="Slide Number Placeholder 21"/>
          <p:cNvSpPr>
            <a:spLocks noGrp="1"/>
          </p:cNvSpPr>
          <p:nvPr>
            <p:ph type="sldNum" sz="quarter" idx="12"/>
          </p:nvPr>
        </p:nvSpPr>
        <p:spPr/>
        <p:txBody>
          <a:bodyPr/>
          <a:lstStyle>
            <a:lvl1pPr>
              <a:defRPr/>
            </a:lvl1pPr>
          </a:lstStyle>
          <a:p>
            <a:fld id="{306CCCE5-0412-4B45-926D-71CDDB55AFE3}"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CA"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pPr lvl="0"/>
            <a:endParaRPr lang="en-US" noProof="0"/>
          </a:p>
        </p:txBody>
      </p:sp>
      <p:sp>
        <p:nvSpPr>
          <p:cNvPr id="5" name="Date Placeholder 4"/>
          <p:cNvSpPr>
            <a:spLocks noGrp="1"/>
          </p:cNvSpPr>
          <p:nvPr>
            <p:ph type="dt" sz="half" idx="10"/>
          </p:nvPr>
        </p:nvSpPr>
        <p:spPr>
          <a:xfrm>
            <a:off x="685800" y="6248400"/>
            <a:ext cx="1905000" cy="457200"/>
          </a:xfrm>
        </p:spPr>
        <p:txBody>
          <a:bodyPr/>
          <a:lstStyle>
            <a:lvl1pPr>
              <a:defRPr>
                <a:latin typeface="Gill Sans MT" charset="0"/>
                <a:ea typeface="ＭＳ Ｐゴシック" charset="0"/>
                <a:cs typeface="ＭＳ Ｐゴシック" charset="0"/>
              </a:defRPr>
            </a:lvl1pPr>
          </a:lstStyle>
          <a:p>
            <a:pPr>
              <a:defRPr/>
            </a:pPr>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D3B443B2-CCD6-4191-875F-9CAD247C6A0F}"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fld id="{7792E0BD-EF02-437D-BB39-2938A30FF962}" type="datetime1">
              <a:rPr lang="en-US"/>
              <a:pPr/>
              <a:t>11/15/2016</a:t>
            </a:fld>
            <a:endParaRPr lang="en-US"/>
          </a:p>
        </p:txBody>
      </p:sp>
      <p:sp>
        <p:nvSpPr>
          <p:cNvPr id="5" name="Footer Placeholder 9"/>
          <p:cNvSpPr>
            <a:spLocks noGrp="1"/>
          </p:cNvSpPr>
          <p:nvPr>
            <p:ph type="ftr" sz="quarter" idx="11"/>
          </p:nvPr>
        </p:nvSpPr>
        <p:spPr/>
        <p:txBody>
          <a:bodyPr/>
          <a:lstStyle>
            <a:lvl1pPr>
              <a:defRPr/>
            </a:lvl1pPr>
          </a:lstStyle>
          <a:p>
            <a:pPr>
              <a:defRPr/>
            </a:pPr>
            <a:endParaRPr lang="en-US"/>
          </a:p>
        </p:txBody>
      </p:sp>
      <p:sp>
        <p:nvSpPr>
          <p:cNvPr id="6" name="Slide Number Placeholder 21"/>
          <p:cNvSpPr>
            <a:spLocks noGrp="1"/>
          </p:cNvSpPr>
          <p:nvPr>
            <p:ph type="sldNum" sz="quarter" idx="12"/>
          </p:nvPr>
        </p:nvSpPr>
        <p:spPr/>
        <p:txBody>
          <a:bodyPr/>
          <a:lstStyle>
            <a:lvl1pPr>
              <a:defRPr/>
            </a:lvl1pPr>
          </a:lstStyle>
          <a:p>
            <a:fld id="{011F1C22-E14F-4A31-A0D7-6701CA47CDE4}"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p:nvSpPr>
        <p:spPr>
          <a:xfrm>
            <a:off x="2282825" y="0"/>
            <a:ext cx="6858000"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13"/>
          <p:cNvSpPr>
            <a:spLocks noChangeArrowheads="1"/>
          </p:cNvSpPr>
          <p:nvPr/>
        </p:nvSpPr>
        <p:spPr bwMode="invGray">
          <a:xfrm>
            <a:off x="2286000" y="0"/>
            <a:ext cx="76200" cy="6858000"/>
          </a:xfrm>
          <a:prstGeom prst="rect">
            <a:avLst/>
          </a:prstGeom>
          <a:solidFill>
            <a:schemeClr val="bg1"/>
          </a:solidFill>
          <a:ln w="25400" cap="rnd">
            <a:noFill/>
            <a:miter lim="800000"/>
            <a:headEnd/>
            <a:tailEnd/>
          </a:ln>
          <a:effectLst>
            <a:outerShdw dist="38000" dir="10800000" algn="tl" rotWithShape="0">
              <a:srgbClr val="706B5F">
                <a:alpha val="25000"/>
              </a:srgbClr>
            </a:outerShdw>
          </a:effectLst>
        </p:spPr>
        <p:txBody>
          <a:bodyPr anchor="ctr"/>
          <a:lstStyle/>
          <a:p>
            <a:pPr algn="ctr"/>
            <a:endParaRPr lang="en-US">
              <a:solidFill>
                <a:srgbClr val="FFFFFF"/>
              </a:solidFill>
              <a:latin typeface="Gill Sans MT" pitchFamily="34" charset="0"/>
            </a:endParaRPr>
          </a:p>
        </p:txBody>
      </p:sp>
      <p:sp>
        <p:nvSpPr>
          <p:cNvPr id="6" name="Oval 5"/>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en-US"/>
          </a:p>
        </p:txBody>
      </p:sp>
      <p:sp>
        <p:nvSpPr>
          <p:cNvPr id="7" name="Oval 6"/>
          <p:cNvSpPr/>
          <p:nvPr/>
        </p:nvSpPr>
        <p:spPr>
          <a:xfrm>
            <a:off x="2408238" y="2746375"/>
            <a:ext cx="63500" cy="63500"/>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8" name="Date Placeholder 3"/>
          <p:cNvSpPr>
            <a:spLocks noGrp="1"/>
          </p:cNvSpPr>
          <p:nvPr>
            <p:ph type="dt" sz="half" idx="10"/>
          </p:nvPr>
        </p:nvSpPr>
        <p:spPr/>
        <p:txBody>
          <a:bodyPr/>
          <a:lstStyle>
            <a:lvl1pPr>
              <a:defRPr/>
            </a:lvl1pPr>
          </a:lstStyle>
          <a:p>
            <a:fld id="{A9684AC5-F0BD-472E-8AFE-6B8C44C072E5}" type="datetime1">
              <a:rPr lang="en-US"/>
              <a:pPr/>
              <a:t>11/15/2016</a:t>
            </a:fld>
            <a:endParaRPr lang="en-US"/>
          </a:p>
        </p:txBody>
      </p:sp>
      <p:sp>
        <p:nvSpPr>
          <p:cNvPr id="9" name="Footer Placeholder 4"/>
          <p:cNvSpPr>
            <a:spLocks noGrp="1"/>
          </p:cNvSpPr>
          <p:nvPr>
            <p:ph type="ftr" sz="quarter" idx="11"/>
          </p:nvPr>
        </p:nvSpPr>
        <p:spPr/>
        <p:txBody>
          <a:bodyPr/>
          <a:lstStyle>
            <a:lvl1pPr>
              <a:defRPr/>
            </a:lvl1pPr>
          </a:lstStyle>
          <a:p>
            <a:pPr>
              <a:defRPr/>
            </a:pPr>
            <a:endParaRPr lang="en-US"/>
          </a:p>
        </p:txBody>
      </p:sp>
      <p:sp>
        <p:nvSpPr>
          <p:cNvPr id="10" name="Slide Number Placeholder 5"/>
          <p:cNvSpPr>
            <a:spLocks noGrp="1"/>
          </p:cNvSpPr>
          <p:nvPr>
            <p:ph type="sldNum" sz="quarter" idx="12"/>
          </p:nvPr>
        </p:nvSpPr>
        <p:spPr/>
        <p:txBody>
          <a:bodyPr/>
          <a:lstStyle>
            <a:lvl1pPr>
              <a:defRPr/>
            </a:lvl1pPr>
          </a:lstStyle>
          <a:p>
            <a:fld id="{6644B3F5-8E14-4298-AF36-04EDA5D20567}"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3"/>
          <p:cNvSpPr>
            <a:spLocks noGrp="1"/>
          </p:cNvSpPr>
          <p:nvPr>
            <p:ph type="dt" sz="half" idx="10"/>
          </p:nvPr>
        </p:nvSpPr>
        <p:spPr/>
        <p:txBody>
          <a:bodyPr/>
          <a:lstStyle>
            <a:lvl1pPr>
              <a:defRPr/>
            </a:lvl1pPr>
          </a:lstStyle>
          <a:p>
            <a:fld id="{B1BEBA31-70A5-406D-A008-E49BA5307A9F}" type="datetime1">
              <a:rPr lang="en-US"/>
              <a:pPr/>
              <a:t>11/15/2016</a:t>
            </a:fld>
            <a:endParaRPr lang="en-US"/>
          </a:p>
        </p:txBody>
      </p:sp>
      <p:sp>
        <p:nvSpPr>
          <p:cNvPr id="6" name="Footer Placeholder 9"/>
          <p:cNvSpPr>
            <a:spLocks noGrp="1"/>
          </p:cNvSpPr>
          <p:nvPr>
            <p:ph type="ftr" sz="quarter" idx="11"/>
          </p:nvPr>
        </p:nvSpPr>
        <p:spPr/>
        <p:txBody>
          <a:bodyPr/>
          <a:lstStyle>
            <a:lvl1pPr>
              <a:defRPr/>
            </a:lvl1pPr>
          </a:lstStyle>
          <a:p>
            <a:pPr>
              <a:defRPr/>
            </a:pPr>
            <a:endParaRPr lang="en-US"/>
          </a:p>
        </p:txBody>
      </p:sp>
      <p:sp>
        <p:nvSpPr>
          <p:cNvPr id="7" name="Slide Number Placeholder 21"/>
          <p:cNvSpPr>
            <a:spLocks noGrp="1"/>
          </p:cNvSpPr>
          <p:nvPr>
            <p:ph type="sldNum" sz="quarter" idx="12"/>
          </p:nvPr>
        </p:nvSpPr>
        <p:spPr/>
        <p:txBody>
          <a:bodyPr/>
          <a:lstStyle>
            <a:lvl1pPr>
              <a:defRPr/>
            </a:lvl1pPr>
          </a:lstStyle>
          <a:p>
            <a:fld id="{463F590F-5A4C-4967-AE66-E7493FF450D0}"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lstStyle>
            <a:lvl1pPr algn="ctr">
              <a:defRPr sz="4500" b="1" cap="none" baseline="0"/>
            </a:lvl1pPr>
          </a:lstStyle>
          <a:p>
            <a:r>
              <a:rPr lang="en-US" smtClean="0"/>
              <a:t>Click to edit Master title style</a:t>
            </a:r>
            <a:endParaRPr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3BD98049-99BF-4313-A0F0-D08461BA464A}" type="datetime1">
              <a:rPr lang="en-US"/>
              <a:pPr/>
              <a:t>11/15/2016</a:t>
            </a:fld>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fld id="{E8E79CE5-5944-4677-9521-A7D48BAAA1A5}"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lang="en-US" smtClean="0"/>
              <a:t>Click to edit Master title style</a:t>
            </a:r>
            <a:endParaRPr lang="en-US"/>
          </a:p>
        </p:txBody>
      </p:sp>
      <p:sp>
        <p:nvSpPr>
          <p:cNvPr id="3" name="Date Placeholder 23"/>
          <p:cNvSpPr>
            <a:spLocks noGrp="1"/>
          </p:cNvSpPr>
          <p:nvPr>
            <p:ph type="dt" sz="half" idx="10"/>
          </p:nvPr>
        </p:nvSpPr>
        <p:spPr/>
        <p:txBody>
          <a:bodyPr/>
          <a:lstStyle>
            <a:lvl1pPr>
              <a:defRPr/>
            </a:lvl1pPr>
          </a:lstStyle>
          <a:p>
            <a:fld id="{CD39F763-5109-41BE-9906-C7F81714F238}" type="datetime1">
              <a:rPr lang="en-US"/>
              <a:pPr/>
              <a:t>11/15/2016</a:t>
            </a:fld>
            <a:endParaRPr lang="en-US"/>
          </a:p>
        </p:txBody>
      </p:sp>
      <p:sp>
        <p:nvSpPr>
          <p:cNvPr id="4" name="Footer Placeholder 9"/>
          <p:cNvSpPr>
            <a:spLocks noGrp="1"/>
          </p:cNvSpPr>
          <p:nvPr>
            <p:ph type="ftr" sz="quarter" idx="11"/>
          </p:nvPr>
        </p:nvSpPr>
        <p:spPr/>
        <p:txBody>
          <a:bodyPr/>
          <a:lstStyle>
            <a:lvl1pPr>
              <a:defRPr/>
            </a:lvl1pPr>
          </a:lstStyle>
          <a:p>
            <a:pPr>
              <a:defRPr/>
            </a:pPr>
            <a:endParaRPr lang="en-US"/>
          </a:p>
        </p:txBody>
      </p:sp>
      <p:sp>
        <p:nvSpPr>
          <p:cNvPr id="5" name="Slide Number Placeholder 21"/>
          <p:cNvSpPr>
            <a:spLocks noGrp="1"/>
          </p:cNvSpPr>
          <p:nvPr>
            <p:ph type="sldNum" sz="quarter" idx="12"/>
          </p:nvPr>
        </p:nvSpPr>
        <p:spPr/>
        <p:txBody>
          <a:bodyPr/>
          <a:lstStyle>
            <a:lvl1pPr>
              <a:defRPr/>
            </a:lvl1pPr>
          </a:lstStyle>
          <a:p>
            <a:fld id="{89165FC6-70F4-41B8-98DF-2767833BAF4C}"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p:cNvSpPr/>
          <p:nvPr/>
        </p:nvSpPr>
        <p:spPr>
          <a:xfrm>
            <a:off x="1014413" y="0"/>
            <a:ext cx="8129587"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Rectangle 13"/>
          <p:cNvSpPr>
            <a:spLocks noChangeArrowheads="1"/>
          </p:cNvSpPr>
          <p:nvPr/>
        </p:nvSpPr>
        <p:spPr bwMode="invGray">
          <a:xfrm>
            <a:off x="1014413" y="0"/>
            <a:ext cx="73025" cy="6858000"/>
          </a:xfrm>
          <a:prstGeom prst="rect">
            <a:avLst/>
          </a:prstGeom>
          <a:solidFill>
            <a:schemeClr val="bg1"/>
          </a:solidFill>
          <a:ln w="25400" cap="rnd">
            <a:noFill/>
            <a:miter lim="800000"/>
            <a:headEnd/>
            <a:tailEnd/>
          </a:ln>
          <a:effectLst>
            <a:outerShdw dist="38000" dir="10800000" algn="tl" rotWithShape="0">
              <a:srgbClr val="706B5F">
                <a:alpha val="25000"/>
              </a:srgbClr>
            </a:outerShdw>
          </a:effectLst>
        </p:spPr>
        <p:txBody>
          <a:bodyPr anchor="ctr"/>
          <a:lstStyle/>
          <a:p>
            <a:pPr algn="ctr"/>
            <a:endParaRPr lang="en-US">
              <a:solidFill>
                <a:srgbClr val="FFFFFF"/>
              </a:solidFill>
              <a:latin typeface="Gill Sans MT" pitchFamily="34" charset="0"/>
            </a:endParaRPr>
          </a:p>
        </p:txBody>
      </p:sp>
      <p:sp>
        <p:nvSpPr>
          <p:cNvPr id="4" name="Date Placeholder 1"/>
          <p:cNvSpPr>
            <a:spLocks noGrp="1"/>
          </p:cNvSpPr>
          <p:nvPr>
            <p:ph type="dt" sz="half" idx="10"/>
          </p:nvPr>
        </p:nvSpPr>
        <p:spPr/>
        <p:txBody>
          <a:bodyPr/>
          <a:lstStyle>
            <a:lvl1pPr>
              <a:defRPr/>
            </a:lvl1pPr>
          </a:lstStyle>
          <a:p>
            <a:fld id="{02DE3CC4-76F0-4B18-9317-3BA7D30E3172}" type="datetime1">
              <a:rPr lang="en-US"/>
              <a:pPr/>
              <a:t>11/15/2016</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3"/>
          <p:cNvSpPr>
            <a:spLocks noGrp="1"/>
          </p:cNvSpPr>
          <p:nvPr>
            <p:ph type="sldNum" sz="quarter" idx="12"/>
          </p:nvPr>
        </p:nvSpPr>
        <p:spPr/>
        <p:txBody>
          <a:bodyPr/>
          <a:lstStyle>
            <a:lvl1pPr>
              <a:defRPr/>
            </a:lvl1pPr>
          </a:lstStyle>
          <a:p>
            <a:fld id="{1E9CCB01-2E99-434E-B775-99431EF942BF}"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lstStyle>
          <a:p>
            <a:r>
              <a:rPr lang="en-US" smtClean="0"/>
              <a:t>Click to edit Master title style</a:t>
            </a:r>
            <a:endParaRPr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9F589CB3-BCCA-4F2C-B5AC-E4219BC4961D}" type="datetime1">
              <a:rPr lang="en-US"/>
              <a:pPr/>
              <a:t>11/15/2016</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fld id="{2F7791E2-1569-487C-BEE9-4DD9A8124474}"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tIns="274320">
            <a:normAutofit/>
          </a:bodyPr>
          <a:lstStyle/>
          <a:p>
            <a:pPr indent="-282575">
              <a:lnSpc>
                <a:spcPts val="3000"/>
              </a:lnSpc>
              <a:spcBef>
                <a:spcPts val="600"/>
              </a:spcBef>
              <a:buClr>
                <a:schemeClr val="accent1"/>
              </a:buClr>
              <a:buSzPct val="80000"/>
              <a:buFont typeface="Wingdings 2" charset="2"/>
              <a:buNone/>
              <a:defRPr/>
            </a:pPr>
            <a:endParaRPr lang="en-US" sz="3200">
              <a:latin typeface="Gill Sans MT" charset="0"/>
              <a:ea typeface="ＭＳ Ｐゴシック" charset="-128"/>
            </a:endParaRPr>
          </a:p>
        </p:txBody>
      </p:sp>
      <p:sp>
        <p:nvSpPr>
          <p:cNvPr id="6" name="Flowchart: Process 13"/>
          <p:cNvSpPr>
            <a:spLocks noChangeArrowheads="1"/>
          </p:cNvSpPr>
          <p:nvPr/>
        </p:nvSpPr>
        <p:spPr bwMode="auto">
          <a:xfrm rot="19468671">
            <a:off x="396875" y="954088"/>
            <a:ext cx="685800" cy="204787"/>
          </a:xfrm>
          <a:prstGeom prst="flowChartProcess">
            <a:avLst/>
          </a:prstGeom>
          <a:solidFill>
            <a:srgbClr val="FBFBFB">
              <a:alpha val="45097"/>
            </a:srgbClr>
          </a:solidFill>
          <a:ln w="6350" cap="rnd">
            <a:solidFill>
              <a:srgbClr val="FFFFFF"/>
            </a:solidFill>
            <a:miter lim="800000"/>
            <a:headEnd/>
            <a:tailEnd/>
          </a:ln>
          <a:effectLst>
            <a:outerShdw dist="25400" dir="3299947" sx="96001" sy="96001" algn="tl" rotWithShape="0">
              <a:srgbClr val="EBDAB1">
                <a:alpha val="39998"/>
              </a:srgbClr>
            </a:outerShdw>
          </a:effectLst>
        </p:spPr>
        <p:txBody>
          <a:bodyPr anchor="ctr"/>
          <a:lstStyle/>
          <a:p>
            <a:pPr algn="ctr"/>
            <a:endParaRPr lang="en-US">
              <a:solidFill>
                <a:srgbClr val="FFFFFF"/>
              </a:solidFill>
              <a:latin typeface="Gill Sans MT" pitchFamily="34" charset="0"/>
            </a:endParaRPr>
          </a:p>
        </p:txBody>
      </p:sp>
      <p:sp>
        <p:nvSpPr>
          <p:cNvPr id="7" name="Flowchart: Process 15"/>
          <p:cNvSpPr>
            <a:spLocks noChangeArrowheads="1"/>
          </p:cNvSpPr>
          <p:nvPr/>
        </p:nvSpPr>
        <p:spPr bwMode="auto">
          <a:xfrm rot="2103354" flipH="1">
            <a:off x="5003800" y="936625"/>
            <a:ext cx="649288" cy="204788"/>
          </a:xfrm>
          <a:prstGeom prst="flowChartProcess">
            <a:avLst/>
          </a:prstGeom>
          <a:solidFill>
            <a:srgbClr val="FBFBFB">
              <a:alpha val="45097"/>
            </a:srgbClr>
          </a:solidFill>
          <a:ln w="6350" cap="rnd">
            <a:solidFill>
              <a:srgbClr val="FFFFFF"/>
            </a:solidFill>
            <a:miter lim="800000"/>
            <a:headEnd/>
            <a:tailEnd/>
          </a:ln>
          <a:effectLst>
            <a:outerShdw dist="25400" dir="3299947" sx="96001" sy="96001" algn="tl" rotWithShape="0">
              <a:schemeClr val="bg2">
                <a:alpha val="20000"/>
              </a:schemeClr>
            </a:outerShdw>
          </a:effectLst>
        </p:spPr>
        <p:txBody>
          <a:bodyPr anchor="ctr"/>
          <a:lstStyle/>
          <a:p>
            <a:pPr algn="ctr"/>
            <a:endParaRPr lang="en-US">
              <a:solidFill>
                <a:srgbClr val="FFFFFF"/>
              </a:solidFill>
              <a:latin typeface="Gill Sans MT" pitchFamily="34" charset="0"/>
            </a:endParaRPr>
          </a:p>
        </p:txBody>
      </p:sp>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lstStyle>
          <a:p>
            <a:r>
              <a:rPr lang="en-US" smtClean="0"/>
              <a:t>Click to edit Master title style</a:t>
            </a:r>
            <a:endParaRPr lang="en-US"/>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tIns="274320">
            <a:normAutofit/>
          </a:bodyPr>
          <a:lstStyle>
            <a:lvl1pPr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8" name="Date Placeholder 4"/>
          <p:cNvSpPr>
            <a:spLocks noGrp="1"/>
          </p:cNvSpPr>
          <p:nvPr>
            <p:ph type="dt" sz="half" idx="10"/>
          </p:nvPr>
        </p:nvSpPr>
        <p:spPr/>
        <p:txBody>
          <a:bodyPr/>
          <a:lstStyle>
            <a:lvl1pPr>
              <a:defRPr/>
            </a:lvl1pPr>
          </a:lstStyle>
          <a:p>
            <a:fld id="{31AE83DC-BE3C-47E6-9BAB-04118C3D2304}" type="datetime1">
              <a:rPr lang="en-US"/>
              <a:pPr/>
              <a:t>11/15/2016</a:t>
            </a:fld>
            <a:endParaRPr lang="en-US"/>
          </a:p>
        </p:txBody>
      </p:sp>
      <p:sp>
        <p:nvSpPr>
          <p:cNvPr id="9" name="Footer Placeholder 5"/>
          <p:cNvSpPr>
            <a:spLocks noGrp="1"/>
          </p:cNvSpPr>
          <p:nvPr>
            <p:ph type="ftr" sz="quarter" idx="11"/>
          </p:nvPr>
        </p:nvSpPr>
        <p:spPr/>
        <p:txBody>
          <a:bodyPr/>
          <a:lstStyle>
            <a:lvl1pPr>
              <a:defRPr/>
            </a:lvl1pPr>
          </a:lstStyle>
          <a:p>
            <a:pPr>
              <a:defRPr/>
            </a:pPr>
            <a:endParaRPr lang="en-US"/>
          </a:p>
        </p:txBody>
      </p:sp>
      <p:sp>
        <p:nvSpPr>
          <p:cNvPr id="10" name="Slide Number Placeholder 6"/>
          <p:cNvSpPr>
            <a:spLocks noGrp="1"/>
          </p:cNvSpPr>
          <p:nvPr>
            <p:ph type="sldNum" sz="quarter" idx="12"/>
          </p:nvPr>
        </p:nvSpPr>
        <p:spPr/>
        <p:txBody>
          <a:bodyPr/>
          <a:lstStyle>
            <a:lvl1pPr>
              <a:defRPr/>
            </a:lvl1pPr>
          </a:lstStyle>
          <a:p>
            <a:fld id="{AAB567FD-E500-4FEE-B21A-57E827CB149C}"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75" y="-815975"/>
            <a:ext cx="1638300" cy="1638300"/>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27" name="Oval 7"/>
          <p:cNvSpPr>
            <a:spLocks noChangeArrowheads="1"/>
          </p:cNvSpPr>
          <p:nvPr/>
        </p:nvSpPr>
        <p:spPr bwMode="auto">
          <a:xfrm>
            <a:off x="168275" y="20638"/>
            <a:ext cx="1703388" cy="1703387"/>
          </a:xfrm>
          <a:prstGeom prst="ellipse">
            <a:avLst/>
          </a:prstGeom>
          <a:noFill/>
          <a:ln w="27305" cap="rnd">
            <a:solidFill>
              <a:srgbClr val="FFF6DB"/>
            </a:solidFill>
            <a:round/>
            <a:headEnd/>
            <a:tailEnd/>
          </a:ln>
          <a:effectLst>
            <a:outerShdw dist="25400" dir="5400000" algn="tl" rotWithShape="0">
              <a:srgbClr val="AFA58D">
                <a:alpha val="84998"/>
              </a:srgbClr>
            </a:outerShdw>
          </a:effectLst>
        </p:spPr>
        <p:txBody>
          <a:bodyPr anchor="ctr"/>
          <a:lstStyle/>
          <a:p>
            <a:pPr algn="ctr"/>
            <a:endParaRPr lang="en-US">
              <a:solidFill>
                <a:srgbClr val="FFFFFF"/>
              </a:solidFill>
              <a:latin typeface="Gill Sans MT" pitchFamily="34" charset="0"/>
            </a:endParaRPr>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Rectangle 11"/>
          <p:cNvSpPr/>
          <p:nvPr/>
        </p:nvSpPr>
        <p:spPr>
          <a:xfrm>
            <a:off x="1012825" y="0"/>
            <a:ext cx="8131175"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Title Placeholder 4"/>
          <p:cNvSpPr>
            <a:spLocks noGrp="1"/>
          </p:cNvSpPr>
          <p:nvPr>
            <p:ph type="title"/>
          </p:nvPr>
        </p:nvSpPr>
        <p:spPr>
          <a:xfrm>
            <a:off x="1435100" y="274638"/>
            <a:ext cx="7499350" cy="1143000"/>
          </a:xfrm>
          <a:prstGeom prst="rect">
            <a:avLst/>
          </a:prstGeom>
        </p:spPr>
        <p:txBody>
          <a:bodyPr anchor="ctr">
            <a:normAutofit/>
          </a:bodyPr>
          <a:lstStyle/>
          <a:p>
            <a:r>
              <a:rPr lang="en-US" smtClean="0"/>
              <a:t>Click to edit Master title style</a:t>
            </a:r>
            <a:endParaRPr lang="en-US"/>
          </a:p>
        </p:txBody>
      </p:sp>
      <p:sp>
        <p:nvSpPr>
          <p:cNvPr id="1033" name="Text Placeholder 8"/>
          <p:cNvSpPr>
            <a:spLocks noGrp="1"/>
          </p:cNvSpPr>
          <p:nvPr>
            <p:ph type="body" idx="1"/>
          </p:nvPr>
        </p:nvSpPr>
        <p:spPr bwMode="auto">
          <a:xfrm>
            <a:off x="1435100" y="1447800"/>
            <a:ext cx="749935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 name="Date Placeholder 23"/>
          <p:cNvSpPr>
            <a:spLocks noGrp="1"/>
          </p:cNvSpPr>
          <p:nvPr>
            <p:ph type="dt" sz="half" idx="2"/>
          </p:nvPr>
        </p:nvSpPr>
        <p:spPr>
          <a:xfrm>
            <a:off x="3581400" y="6305550"/>
            <a:ext cx="2133600" cy="476250"/>
          </a:xfrm>
          <a:prstGeom prst="rect">
            <a:avLst/>
          </a:prstGeom>
        </p:spPr>
        <p:txBody>
          <a:bodyPr vert="horz" wrap="square" lIns="91440" tIns="45720" rIns="91440" bIns="45720" numCol="1" anchor="b" anchorCtr="0" compatLnSpc="1">
            <a:prstTxWarp prst="textNoShape">
              <a:avLst/>
            </a:prstTxWarp>
          </a:bodyPr>
          <a:lstStyle>
            <a:lvl1pPr algn="r">
              <a:defRPr sz="1200">
                <a:solidFill>
                  <a:srgbClr val="B5A788"/>
                </a:solidFill>
                <a:latin typeface="Gill Sans MT" pitchFamily="34" charset="0"/>
              </a:defRPr>
            </a:lvl1pPr>
          </a:lstStyle>
          <a:p>
            <a:fld id="{0CECF298-4220-4C0C-BCFF-9281148878AC}" type="datetime1">
              <a:rPr lang="en-US"/>
              <a:pPr/>
              <a:t>11/15/2016</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fontAlgn="auto" latinLnBrk="0" hangingPunct="1">
              <a:spcBef>
                <a:spcPts val="0"/>
              </a:spcBef>
              <a:spcAft>
                <a:spcPts val="0"/>
              </a:spcAft>
              <a:defRPr kumimoji="0" sz="1200">
                <a:solidFill>
                  <a:schemeClr val="bg2">
                    <a:shade val="50000"/>
                    <a:satMod val="200000"/>
                  </a:schemeClr>
                </a:solidFill>
                <a:effectLst/>
                <a:latin typeface="+mn-lt"/>
                <a:ea typeface="+mn-ea"/>
                <a:cs typeface="+mn-cs"/>
              </a:defRPr>
            </a:lvl1pPr>
          </a:lstStyle>
          <a:p>
            <a:pPr>
              <a:defRPr/>
            </a:pPr>
            <a:endParaRPr lang="en-US"/>
          </a:p>
        </p:txBody>
      </p:sp>
      <p:sp>
        <p:nvSpPr>
          <p:cNvPr id="22" name="Slide Number Placeholder 21"/>
          <p:cNvSpPr>
            <a:spLocks noGrp="1"/>
          </p:cNvSpPr>
          <p:nvPr>
            <p:ph type="sldNum" sz="quarter" idx="4"/>
          </p:nvPr>
        </p:nvSpPr>
        <p:spPr>
          <a:xfrm>
            <a:off x="8613775" y="6305550"/>
            <a:ext cx="457200" cy="476250"/>
          </a:xfrm>
          <a:prstGeom prst="rect">
            <a:avLst/>
          </a:prstGeom>
        </p:spPr>
        <p:txBody>
          <a:bodyPr vert="horz" wrap="square" lIns="91440" tIns="45720" rIns="91440" bIns="45720" numCol="1" anchor="b" anchorCtr="0" compatLnSpc="1">
            <a:prstTxWarp prst="textNoShape">
              <a:avLst/>
            </a:prstTxWarp>
          </a:bodyPr>
          <a:lstStyle>
            <a:lvl1pPr algn="ctr">
              <a:defRPr sz="1200">
                <a:solidFill>
                  <a:srgbClr val="B5A788"/>
                </a:solidFill>
                <a:latin typeface="Gill Sans MT" pitchFamily="34" charset="0"/>
              </a:defRPr>
            </a:lvl1pPr>
          </a:lstStyle>
          <a:p>
            <a:fld id="{49FDE432-0A1D-4206-AB8B-33B230DC4AE7}" type="slidenum">
              <a:rPr lang="en-US"/>
              <a:pPr/>
              <a:t>‹#›</a:t>
            </a:fld>
            <a:endParaRPr lang="en-US"/>
          </a:p>
        </p:txBody>
      </p:sp>
      <p:sp>
        <p:nvSpPr>
          <p:cNvPr id="1037" name="Rectangle 14"/>
          <p:cNvSpPr>
            <a:spLocks noChangeArrowheads="1"/>
          </p:cNvSpPr>
          <p:nvPr/>
        </p:nvSpPr>
        <p:spPr bwMode="invGray">
          <a:xfrm>
            <a:off x="1014413" y="0"/>
            <a:ext cx="73025" cy="6858000"/>
          </a:xfrm>
          <a:prstGeom prst="rect">
            <a:avLst/>
          </a:prstGeom>
          <a:solidFill>
            <a:schemeClr val="bg1"/>
          </a:solidFill>
          <a:ln w="25400" cap="rnd">
            <a:noFill/>
            <a:miter lim="800000"/>
            <a:headEnd/>
            <a:tailEnd/>
          </a:ln>
          <a:effectLst>
            <a:outerShdw dist="38000" dir="10800000" algn="tl" rotWithShape="0">
              <a:srgbClr val="706B5F">
                <a:alpha val="25000"/>
              </a:srgbClr>
            </a:outerShdw>
          </a:effectLst>
        </p:spPr>
        <p:txBody>
          <a:bodyPr anchor="ctr"/>
          <a:lstStyle/>
          <a:p>
            <a:pPr algn="ctr"/>
            <a:endParaRPr lang="en-US">
              <a:solidFill>
                <a:srgbClr val="FFFFFF"/>
              </a:solidFill>
              <a:latin typeface="Gill Sans MT" pitchFamily="34" charset="0"/>
            </a:endParaRPr>
          </a:p>
        </p:txBody>
      </p:sp>
    </p:spTree>
  </p:cSld>
  <p:clrMap bg1="lt1" tx1="dk1" bg2="lt2" tx2="dk2" accent1="accent1" accent2="accent2" accent3="accent3" accent4="accent4" accent5="accent5" accent6="accent6" hlink="hlink" folHlink="folHlink"/>
  <p:sldLayoutIdLst>
    <p:sldLayoutId id="2147484227" r:id="rId1"/>
    <p:sldLayoutId id="2147484222" r:id="rId2"/>
    <p:sldLayoutId id="2147484228" r:id="rId3"/>
    <p:sldLayoutId id="2147484223" r:id="rId4"/>
    <p:sldLayoutId id="2147484229" r:id="rId5"/>
    <p:sldLayoutId id="2147484224" r:id="rId6"/>
    <p:sldLayoutId id="2147484230" r:id="rId7"/>
    <p:sldLayoutId id="2147484231" r:id="rId8"/>
    <p:sldLayoutId id="2147484232" r:id="rId9"/>
    <p:sldLayoutId id="2147484225" r:id="rId10"/>
    <p:sldLayoutId id="2147484226" r:id="rId11"/>
    <p:sldLayoutId id="2147484233" r:id="rId12"/>
  </p:sldLayoutIdLst>
  <p:txStyles>
    <p:titleStyle>
      <a:lvl1pPr algn="l" rtl="0" eaLnBrk="0" fontAlgn="base" hangingPunct="0">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mj-lt"/>
          <a:ea typeface="ＭＳ Ｐゴシック" charset="-128"/>
          <a:cs typeface="ＭＳ Ｐゴシック" charset="0"/>
        </a:defRPr>
      </a:lvl1pPr>
      <a:lvl2pPr algn="l" rtl="0" eaLnBrk="0" fontAlgn="base" hangingPunct="0">
        <a:spcBef>
          <a:spcPct val="0"/>
        </a:spcBef>
        <a:spcAft>
          <a:spcPct val="0"/>
        </a:spcAft>
        <a:defRPr sz="4300">
          <a:solidFill>
            <a:srgbClr val="572314"/>
          </a:solidFill>
          <a:latin typeface="Gill Sans MT" pitchFamily="34" charset="0"/>
          <a:ea typeface="ＭＳ Ｐゴシック" charset="-128"/>
          <a:cs typeface="ＭＳ Ｐゴシック" charset="0"/>
        </a:defRPr>
      </a:lvl2pPr>
      <a:lvl3pPr algn="l" rtl="0" eaLnBrk="0" fontAlgn="base" hangingPunct="0">
        <a:spcBef>
          <a:spcPct val="0"/>
        </a:spcBef>
        <a:spcAft>
          <a:spcPct val="0"/>
        </a:spcAft>
        <a:defRPr sz="4300">
          <a:solidFill>
            <a:srgbClr val="572314"/>
          </a:solidFill>
          <a:latin typeface="Gill Sans MT" pitchFamily="34" charset="0"/>
          <a:ea typeface="ＭＳ Ｐゴシック" charset="-128"/>
          <a:cs typeface="ＭＳ Ｐゴシック" charset="0"/>
        </a:defRPr>
      </a:lvl3pPr>
      <a:lvl4pPr algn="l" rtl="0" eaLnBrk="0" fontAlgn="base" hangingPunct="0">
        <a:spcBef>
          <a:spcPct val="0"/>
        </a:spcBef>
        <a:spcAft>
          <a:spcPct val="0"/>
        </a:spcAft>
        <a:defRPr sz="4300">
          <a:solidFill>
            <a:srgbClr val="572314"/>
          </a:solidFill>
          <a:latin typeface="Gill Sans MT" pitchFamily="34" charset="0"/>
          <a:ea typeface="ＭＳ Ｐゴシック" charset="-128"/>
          <a:cs typeface="ＭＳ Ｐゴシック" charset="0"/>
        </a:defRPr>
      </a:lvl4pPr>
      <a:lvl5pPr algn="l" rtl="0" eaLnBrk="0" fontAlgn="base" hangingPunct="0">
        <a:spcBef>
          <a:spcPct val="0"/>
        </a:spcBef>
        <a:spcAft>
          <a:spcPct val="0"/>
        </a:spcAft>
        <a:defRPr sz="4300">
          <a:solidFill>
            <a:srgbClr val="572314"/>
          </a:solidFill>
          <a:latin typeface="Gill Sans MT" pitchFamily="34" charset="0"/>
          <a:ea typeface="ＭＳ Ｐゴシック" charset="-128"/>
          <a:cs typeface="ＭＳ Ｐゴシック" charset="0"/>
        </a:defRPr>
      </a:lvl5pPr>
      <a:lvl6pPr marL="457200" algn="l" rtl="0" fontAlgn="base">
        <a:spcBef>
          <a:spcPct val="0"/>
        </a:spcBef>
        <a:spcAft>
          <a:spcPct val="0"/>
        </a:spcAft>
        <a:defRPr sz="4300">
          <a:solidFill>
            <a:srgbClr val="572314"/>
          </a:solidFill>
          <a:latin typeface="Gill Sans MT" pitchFamily="34" charset="0"/>
        </a:defRPr>
      </a:lvl6pPr>
      <a:lvl7pPr marL="914400" algn="l" rtl="0" fontAlgn="base">
        <a:spcBef>
          <a:spcPct val="0"/>
        </a:spcBef>
        <a:spcAft>
          <a:spcPct val="0"/>
        </a:spcAft>
        <a:defRPr sz="4300">
          <a:solidFill>
            <a:srgbClr val="572314"/>
          </a:solidFill>
          <a:latin typeface="Gill Sans MT" pitchFamily="34" charset="0"/>
        </a:defRPr>
      </a:lvl7pPr>
      <a:lvl8pPr marL="1371600" algn="l" rtl="0" fontAlgn="base">
        <a:spcBef>
          <a:spcPct val="0"/>
        </a:spcBef>
        <a:spcAft>
          <a:spcPct val="0"/>
        </a:spcAft>
        <a:defRPr sz="4300">
          <a:solidFill>
            <a:srgbClr val="572314"/>
          </a:solidFill>
          <a:latin typeface="Gill Sans MT" pitchFamily="34" charset="0"/>
        </a:defRPr>
      </a:lvl8pPr>
      <a:lvl9pPr marL="1828800" algn="l" rtl="0" fontAlgn="base">
        <a:spcBef>
          <a:spcPct val="0"/>
        </a:spcBef>
        <a:spcAft>
          <a:spcPct val="0"/>
        </a:spcAft>
        <a:defRPr sz="4300">
          <a:solidFill>
            <a:srgbClr val="572314"/>
          </a:solidFill>
          <a:latin typeface="Gill Sans MT" pitchFamily="34" charset="0"/>
        </a:defRPr>
      </a:lvl9pPr>
    </p:titleStyle>
    <p:bodyStyle>
      <a:lvl1pPr marL="365125" indent="-282575" algn="l" rtl="0" eaLnBrk="0" fontAlgn="base" hangingPunct="0">
        <a:spcBef>
          <a:spcPts val="600"/>
        </a:spcBef>
        <a:spcAft>
          <a:spcPct val="0"/>
        </a:spcAft>
        <a:buClr>
          <a:schemeClr val="accent1"/>
        </a:buClr>
        <a:buSzPct val="80000"/>
        <a:buFont typeface="Wingdings 2" pitchFamily="18" charset="2"/>
        <a:buChar char=""/>
        <a:defRPr sz="3200" kern="1200">
          <a:solidFill>
            <a:schemeClr val="tx1"/>
          </a:solidFill>
          <a:latin typeface="+mn-lt"/>
          <a:ea typeface="ＭＳ Ｐゴシック" charset="-128"/>
          <a:cs typeface="ＭＳ Ｐゴシック" charset="0"/>
        </a:defRPr>
      </a:lvl1pPr>
      <a:lvl2pPr marL="639763" indent="-236538" algn="l" rtl="0" eaLnBrk="0" fontAlgn="base" hangingPunct="0">
        <a:spcBef>
          <a:spcPts val="550"/>
        </a:spcBef>
        <a:spcAft>
          <a:spcPct val="0"/>
        </a:spcAft>
        <a:buClr>
          <a:schemeClr val="accent1"/>
        </a:buClr>
        <a:buFont typeface="Verdana" pitchFamily="34" charset="0"/>
        <a:buChar char="◦"/>
        <a:defRPr sz="2800" kern="1200">
          <a:solidFill>
            <a:schemeClr val="tx1"/>
          </a:solidFill>
          <a:latin typeface="+mn-lt"/>
          <a:ea typeface="ＭＳ Ｐゴシック" charset="-128"/>
          <a:cs typeface="+mn-cs"/>
        </a:defRPr>
      </a:lvl2pPr>
      <a:lvl3pPr marL="885825" indent="-228600" algn="l" rtl="0" eaLnBrk="0" fontAlgn="base" hangingPunct="0">
        <a:spcBef>
          <a:spcPct val="20000"/>
        </a:spcBef>
        <a:spcAft>
          <a:spcPct val="0"/>
        </a:spcAft>
        <a:buClr>
          <a:schemeClr val="accent2"/>
        </a:buClr>
        <a:buFont typeface="Wingdings 2" pitchFamily="18" charset="2"/>
        <a:buChar char=""/>
        <a:defRPr sz="2400" kern="1200">
          <a:solidFill>
            <a:schemeClr val="tx1"/>
          </a:solidFill>
          <a:latin typeface="+mn-lt"/>
          <a:ea typeface="ＭＳ Ｐゴシック" charset="-128"/>
          <a:cs typeface="+mn-cs"/>
        </a:defRPr>
      </a:lvl3pPr>
      <a:lvl4pPr marL="1096963" indent="-173038" algn="l" rtl="0" eaLnBrk="0" fontAlgn="base" hangingPunct="0">
        <a:spcBef>
          <a:spcPct val="20000"/>
        </a:spcBef>
        <a:spcAft>
          <a:spcPct val="0"/>
        </a:spcAft>
        <a:buClr>
          <a:srgbClr val="C32D2E"/>
        </a:buClr>
        <a:buFont typeface="Wingdings 2" pitchFamily="18" charset="2"/>
        <a:buChar char=""/>
        <a:defRPr sz="2000" kern="1200">
          <a:solidFill>
            <a:schemeClr val="tx1"/>
          </a:solidFill>
          <a:latin typeface="+mn-lt"/>
          <a:ea typeface="ＭＳ Ｐゴシック" charset="-128"/>
          <a:cs typeface="+mn-cs"/>
        </a:defRPr>
      </a:lvl4pPr>
      <a:lvl5pPr marL="1296988" indent="-182563" algn="l" rtl="0" eaLnBrk="0" fontAlgn="base" hangingPunct="0">
        <a:spcBef>
          <a:spcPct val="20000"/>
        </a:spcBef>
        <a:spcAft>
          <a:spcPct val="0"/>
        </a:spcAft>
        <a:buClr>
          <a:srgbClr val="84AA33"/>
        </a:buClr>
        <a:buFont typeface="Wingdings 2" pitchFamily="18" charset="2"/>
        <a:buChar char=""/>
        <a:defRPr sz="2000" kern="1200">
          <a:solidFill>
            <a:schemeClr val="tx1"/>
          </a:solidFill>
          <a:latin typeface="+mn-lt"/>
          <a:ea typeface="ＭＳ Ｐゴシック" charset="-128"/>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hyperlink" Target="http://www.bbc.co.uk/schools/gcsebitesize/science/add_aqa/foodchains/foodchains3.shtml" TargetMode="External"/><Relationship Id="rId2" Type="http://schemas.openxmlformats.org/officeDocument/2006/relationships/hyperlink" Target="http://www.uic.edu/classes/bios/bios101/ecologie/sld029.htm" TargetMode="External"/><Relationship Id="rId1" Type="http://schemas.openxmlformats.org/officeDocument/2006/relationships/slideLayout" Target="../slideLayouts/slideLayout2.xml"/><Relationship Id="rId5" Type="http://schemas.openxmlformats.org/officeDocument/2006/relationships/hyperlink" Target="http://www.jstor.org/discover/10.2307/2459379?uid=3739448&amp;uid=2&amp;uid=3737720&amp;uid=4&amp;sid=21102151015881" TargetMode="External"/><Relationship Id="rId4" Type="http://schemas.openxmlformats.org/officeDocument/2006/relationships/hyperlink" Target="http://kentsimmons.uwinnipeg.ca/16cm05/1116/16ecosys.htm"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31925" y="360363"/>
            <a:ext cx="7407275" cy="1471612"/>
          </a:xfrm>
        </p:spPr>
        <p:txBody>
          <a:bodyPr vert="horz" wrap="square" lIns="91440" tIns="45720" rIns="91440" bIns="45720" numCol="1" anchorCtr="0" compatLnSpc="1">
            <a:prstTxWarp prst="textNoShape">
              <a:avLst/>
            </a:prstTxWarp>
          </a:bodyPr>
          <a:lstStyle/>
          <a:p>
            <a:pPr eaLnBrk="1" hangingPunct="1"/>
            <a:r>
              <a:rPr lang="en-US" smtClean="0">
                <a:effectLst>
                  <a:outerShdw blurRad="38100" dist="38100" dir="2700000" algn="tl">
                    <a:srgbClr val="C0C0C0"/>
                  </a:outerShdw>
                </a:effectLst>
                <a:ea typeface="ＭＳ Ｐゴシック" pitchFamily="34" charset="-128"/>
              </a:rPr>
              <a:t>Grade 9 BIOLOGY</a:t>
            </a:r>
          </a:p>
        </p:txBody>
      </p:sp>
      <p:sp>
        <p:nvSpPr>
          <p:cNvPr id="14338" name="Subtitle 2"/>
          <p:cNvSpPr>
            <a:spLocks noGrp="1"/>
          </p:cNvSpPr>
          <p:nvPr>
            <p:ph type="subTitle" idx="1"/>
          </p:nvPr>
        </p:nvSpPr>
        <p:spPr>
          <a:xfrm>
            <a:off x="1431925" y="1849438"/>
            <a:ext cx="7407275" cy="1752600"/>
          </a:xfrm>
        </p:spPr>
        <p:txBody>
          <a:bodyPr/>
          <a:lstStyle/>
          <a:p>
            <a:pPr marL="26988" eaLnBrk="1" hangingPunct="1"/>
            <a:r>
              <a:rPr lang="en-US" smtClean="0">
                <a:solidFill>
                  <a:schemeClr val="tx1"/>
                </a:solidFill>
                <a:ea typeface="ＭＳ Ｐゴシック" pitchFamily="34" charset="-128"/>
              </a:rPr>
              <a:t>Sustainable Ecosystems</a:t>
            </a:r>
          </a:p>
          <a:p>
            <a:pPr marL="26988" eaLnBrk="1" hangingPunct="1"/>
            <a:endParaRPr lang="en-US" smtClean="0">
              <a:solidFill>
                <a:srgbClr val="320E04"/>
              </a:solidFill>
              <a:ea typeface="ＭＳ Ｐゴシック" pitchFamily="34" charset="-128"/>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square" lIns="91440" tIns="45720" rIns="91440" bIns="45720" numCol="1" anchorCtr="0" compatLnSpc="1">
            <a:prstTxWarp prst="textNoShape">
              <a:avLst/>
            </a:prstTxWarp>
          </a:bodyPr>
          <a:lstStyle/>
          <a:p>
            <a:r>
              <a:rPr lang="en-US" smtClean="0">
                <a:effectLst>
                  <a:outerShdw blurRad="38100" dist="38100" dir="2700000" algn="tl">
                    <a:srgbClr val="C0C0C0"/>
                  </a:outerShdw>
                </a:effectLst>
                <a:ea typeface="ＭＳ Ｐゴシック" pitchFamily="34" charset="-128"/>
              </a:rPr>
              <a:t>Examples of biotic factors</a:t>
            </a:r>
          </a:p>
        </p:txBody>
      </p:sp>
      <p:sp>
        <p:nvSpPr>
          <p:cNvPr id="28674" name="Content Placeholder 2"/>
          <p:cNvSpPr>
            <a:spLocks noGrp="1"/>
          </p:cNvSpPr>
          <p:nvPr>
            <p:ph idx="1"/>
          </p:nvPr>
        </p:nvSpPr>
        <p:spPr/>
        <p:txBody>
          <a:bodyPr/>
          <a:lstStyle/>
          <a:p>
            <a:r>
              <a:rPr lang="en-US" smtClean="0">
                <a:ea typeface="ＭＳ Ｐゴシック" pitchFamily="34" charset="-128"/>
              </a:rPr>
              <a:t>Mice must be constantly vigilant to avoid predation by owls and snakes</a:t>
            </a:r>
          </a:p>
          <a:p>
            <a:r>
              <a:rPr lang="en-US" smtClean="0">
                <a:ea typeface="ＭＳ Ｐゴシック" pitchFamily="34" charset="-128"/>
              </a:rPr>
              <a:t>Mice must also compete with other mice for resources such as habitat space,  food and water, and access to potential mates</a:t>
            </a:r>
          </a:p>
          <a:p>
            <a:endParaRPr lang="en-US" smtClean="0">
              <a:ea typeface="ＭＳ Ｐゴシック" pitchFamily="34" charset="-128"/>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square" lIns="91440" tIns="45720" rIns="91440" bIns="45720" numCol="1" anchorCtr="0" compatLnSpc="1">
            <a:prstTxWarp prst="textNoShape">
              <a:avLst/>
            </a:prstTxWarp>
          </a:bodyPr>
          <a:lstStyle/>
          <a:p>
            <a:r>
              <a:rPr lang="en-US" smtClean="0">
                <a:effectLst>
                  <a:outerShdw blurRad="38100" dist="38100" dir="2700000" algn="tl">
                    <a:srgbClr val="C0C0C0"/>
                  </a:outerShdw>
                </a:effectLst>
                <a:ea typeface="ＭＳ Ｐゴシック" pitchFamily="34" charset="-128"/>
              </a:rPr>
              <a:t>Abiotic factors</a:t>
            </a:r>
          </a:p>
        </p:txBody>
      </p:sp>
      <p:sp>
        <p:nvSpPr>
          <p:cNvPr id="29698" name="Content Placeholder 2"/>
          <p:cNvSpPr>
            <a:spLocks noGrp="1"/>
          </p:cNvSpPr>
          <p:nvPr>
            <p:ph idx="1"/>
          </p:nvPr>
        </p:nvSpPr>
        <p:spPr/>
        <p:txBody>
          <a:bodyPr/>
          <a:lstStyle/>
          <a:p>
            <a:r>
              <a:rPr lang="en-US" smtClean="0">
                <a:ea typeface="ＭＳ Ｐゴシック" pitchFamily="34" charset="-128"/>
              </a:rPr>
              <a:t>Abiotic components are the non-living factors or conditions which are unique to the ecosystem.</a:t>
            </a:r>
          </a:p>
          <a:p>
            <a:r>
              <a:rPr lang="en-US" smtClean="0">
                <a:ea typeface="ＭＳ Ｐゴシック" pitchFamily="34" charset="-128"/>
              </a:rPr>
              <a:t>These are usually conditions such as the amount of rainfall, sunlight levels, wind speed, soil temperature, nutrient levels, oxygen concentration,  type of substrate</a:t>
            </a:r>
          </a:p>
          <a:p>
            <a:endParaRPr lang="en-US" smtClean="0">
              <a:ea typeface="ＭＳ Ｐゴシック" pitchFamily="34" charset="-128"/>
            </a:endParaRPr>
          </a:p>
          <a:p>
            <a:endParaRPr lang="en-US" smtClean="0">
              <a:ea typeface="ＭＳ Ｐゴシック" pitchFamily="34" charset="-128"/>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square" lIns="91440" tIns="45720" rIns="91440" bIns="45720" numCol="1" anchorCtr="0" compatLnSpc="1">
            <a:prstTxWarp prst="textNoShape">
              <a:avLst/>
            </a:prstTxWarp>
          </a:bodyPr>
          <a:lstStyle/>
          <a:p>
            <a:r>
              <a:rPr lang="en-US" smtClean="0">
                <a:effectLst>
                  <a:outerShdw blurRad="38100" dist="38100" dir="2700000" algn="tl">
                    <a:srgbClr val="C0C0C0"/>
                  </a:outerShdw>
                </a:effectLst>
                <a:ea typeface="ＭＳ Ｐゴシック" pitchFamily="34" charset="-128"/>
              </a:rPr>
              <a:t>Biotic and abiotic factors </a:t>
            </a:r>
          </a:p>
        </p:txBody>
      </p:sp>
      <p:graphicFrame>
        <p:nvGraphicFramePr>
          <p:cNvPr id="4" name="Content Placeholder 3"/>
          <p:cNvGraphicFramePr>
            <a:graphicFrameLocks noGrp="1"/>
          </p:cNvGraphicFramePr>
          <p:nvPr>
            <p:ph idx="1"/>
          </p:nvPr>
        </p:nvGraphicFramePr>
        <p:xfrm>
          <a:off x="1219200" y="1295400"/>
          <a:ext cx="7715250" cy="5410201"/>
        </p:xfrm>
        <a:graphic>
          <a:graphicData uri="http://schemas.openxmlformats.org/drawingml/2006/table">
            <a:tbl>
              <a:tblPr/>
              <a:tblGrid>
                <a:gridCol w="1371600"/>
                <a:gridCol w="2895600"/>
                <a:gridCol w="3448050"/>
              </a:tblGrid>
              <a:tr h="3921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Gill Sans MT" pitchFamily="34" charset="0"/>
                          <a:ea typeface="ＭＳ Ｐゴシック" pitchFamily="34" charset="-128"/>
                        </a:rPr>
                        <a:t>Ecosystem</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Gill Sans MT" pitchFamily="34" charset="0"/>
                          <a:ea typeface="ＭＳ Ｐゴシック" pitchFamily="34" charset="-128"/>
                        </a:rPr>
                        <a:t>Abiotic factors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Gill Sans MT" pitchFamily="34" charset="0"/>
                          <a:ea typeface="ＭＳ Ｐゴシック" pitchFamily="34" charset="-128"/>
                        </a:rPr>
                        <a:t>Biotic factors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18034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Gill Sans MT" pitchFamily="34" charset="0"/>
                          <a:ea typeface="ＭＳ Ｐゴシック" pitchFamily="34" charset="-128"/>
                        </a:rPr>
                        <a:t>Coniferous forest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EDCE1"/>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600" b="0" i="0" u="none" strike="noStrike" cap="none" normalizeH="0" baseline="0" smtClean="0">
                          <a:ln>
                            <a:noFill/>
                          </a:ln>
                          <a:solidFill>
                            <a:srgbClr val="000000"/>
                          </a:solidFill>
                          <a:effectLst/>
                          <a:latin typeface="Gill Sans MT" pitchFamily="34" charset="0"/>
                          <a:ea typeface="ＭＳ Ｐゴシック" pitchFamily="34" charset="-128"/>
                        </a:rPr>
                        <a:t>Long cold winter season</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600" b="0" i="0" u="none" strike="noStrike" cap="none" normalizeH="0" baseline="0" smtClean="0">
                          <a:ln>
                            <a:noFill/>
                          </a:ln>
                          <a:solidFill>
                            <a:srgbClr val="000000"/>
                          </a:solidFill>
                          <a:effectLst/>
                          <a:latin typeface="Gill Sans MT" pitchFamily="34" charset="0"/>
                          <a:ea typeface="ＭＳ Ｐゴシック" pitchFamily="34" charset="-128"/>
                        </a:rPr>
                        <a:t>Warm summers</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600" b="0" i="0" u="none" strike="noStrike" cap="none" normalizeH="0" baseline="0" smtClean="0">
                          <a:ln>
                            <a:noFill/>
                          </a:ln>
                          <a:solidFill>
                            <a:srgbClr val="000000"/>
                          </a:solidFill>
                          <a:effectLst/>
                          <a:latin typeface="Gill Sans MT" pitchFamily="34" charset="0"/>
                          <a:ea typeface="ＭＳ Ｐゴシック" pitchFamily="34" charset="-128"/>
                        </a:rPr>
                        <a:t>Moderate rainfall</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600" b="0" i="0" u="none" strike="noStrike" cap="none" normalizeH="0" baseline="0" smtClean="0">
                          <a:ln>
                            <a:noFill/>
                          </a:ln>
                          <a:solidFill>
                            <a:srgbClr val="000000"/>
                          </a:solidFill>
                          <a:effectLst/>
                          <a:latin typeface="Gill Sans MT" pitchFamily="34" charset="0"/>
                          <a:ea typeface="ＭＳ Ｐゴシック" pitchFamily="34" charset="-128"/>
                        </a:rPr>
                        <a:t>Much precipitation falls as snow</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600" b="0" i="0" u="none" strike="noStrike" cap="none" normalizeH="0" baseline="0" smtClean="0">
                          <a:ln>
                            <a:noFill/>
                          </a:ln>
                          <a:solidFill>
                            <a:srgbClr val="000000"/>
                          </a:solidFill>
                          <a:effectLst/>
                          <a:latin typeface="Gill Sans MT" pitchFamily="34" charset="0"/>
                          <a:ea typeface="ＭＳ Ｐゴシック" pitchFamily="34" charset="-128"/>
                        </a:rPr>
                        <a:t>Snow insulates and protects ground species</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600" b="0" i="0" u="none" strike="noStrike" cap="none" normalizeH="0" baseline="0" smtClean="0">
                          <a:ln>
                            <a:noFill/>
                          </a:ln>
                          <a:solidFill>
                            <a:srgbClr val="000000"/>
                          </a:solidFill>
                          <a:effectLst/>
                          <a:latin typeface="Gill Sans MT" pitchFamily="34" charset="0"/>
                          <a:ea typeface="ＭＳ Ｐゴシック" pitchFamily="34" charset="-128"/>
                        </a:rPr>
                        <a:t>Short growing season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EDCE1"/>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600" b="0" i="0" u="none" strike="noStrike" cap="none" normalizeH="0" baseline="0" smtClean="0">
                          <a:ln>
                            <a:noFill/>
                          </a:ln>
                          <a:solidFill>
                            <a:srgbClr val="000000"/>
                          </a:solidFill>
                          <a:effectLst/>
                          <a:latin typeface="Gill Sans MT" pitchFamily="34" charset="0"/>
                          <a:ea typeface="ＭＳ Ｐゴシック" pitchFamily="34" charset="-128"/>
                        </a:rPr>
                        <a:t>Few species</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600" b="0" i="0" u="none" strike="noStrike" cap="none" normalizeH="0" baseline="0" smtClean="0">
                          <a:ln>
                            <a:noFill/>
                          </a:ln>
                          <a:solidFill>
                            <a:srgbClr val="000000"/>
                          </a:solidFill>
                          <a:effectLst/>
                          <a:latin typeface="Gill Sans MT" pitchFamily="34" charset="0"/>
                          <a:ea typeface="ＭＳ Ｐゴシック" pitchFamily="34" charset="-128"/>
                        </a:rPr>
                        <a:t>Dominated by black spruice forests and bogs</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600" b="0" i="0" u="none" strike="noStrike" cap="none" normalizeH="0" baseline="0" smtClean="0">
                          <a:ln>
                            <a:noFill/>
                          </a:ln>
                          <a:solidFill>
                            <a:srgbClr val="000000"/>
                          </a:solidFill>
                          <a:effectLst/>
                          <a:latin typeface="Gill Sans MT" pitchFamily="34" charset="0"/>
                          <a:ea typeface="ＭＳ Ｐゴシック" pitchFamily="34" charset="-128"/>
                        </a:rPr>
                        <a:t>Black bear, red squirrels, moose</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600" b="0" i="0" u="none" strike="noStrike" cap="none" normalizeH="0" baseline="0" smtClean="0">
                          <a:ln>
                            <a:noFill/>
                          </a:ln>
                          <a:solidFill>
                            <a:srgbClr val="000000"/>
                          </a:solidFill>
                          <a:effectLst/>
                          <a:latin typeface="Gill Sans MT" pitchFamily="34" charset="0"/>
                          <a:ea typeface="ＭＳ Ｐゴシック" pitchFamily="34" charset="-128"/>
                        </a:rPr>
                        <a:t>Many biting flies  - blackflies, mosquitoes, horseflies, deerflies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EDCE1"/>
                    </a:solidFill>
                  </a:tcPr>
                </a:tc>
              </a:tr>
              <a:tr h="18034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Gill Sans MT" pitchFamily="34" charset="0"/>
                          <a:ea typeface="ＭＳ Ｐゴシック" pitchFamily="34" charset="-128"/>
                        </a:rPr>
                        <a:t>Coral reef</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EF1"/>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600" b="0" i="0" u="none" strike="noStrike" cap="none" normalizeH="0" baseline="0" smtClean="0">
                          <a:ln>
                            <a:noFill/>
                          </a:ln>
                          <a:solidFill>
                            <a:srgbClr val="000000"/>
                          </a:solidFill>
                          <a:effectLst/>
                          <a:latin typeface="Gill Sans MT" pitchFamily="34" charset="0"/>
                          <a:ea typeface="ＭＳ Ｐゴシック" pitchFamily="34" charset="-128"/>
                        </a:rPr>
                        <a:t>Water temperature from 25–31˚C</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600" b="0" i="0" u="none" strike="noStrike" cap="none" normalizeH="0" baseline="0" smtClean="0">
                          <a:ln>
                            <a:noFill/>
                          </a:ln>
                          <a:solidFill>
                            <a:srgbClr val="000000"/>
                          </a:solidFill>
                          <a:effectLst/>
                          <a:latin typeface="Gill Sans MT" pitchFamily="34" charset="0"/>
                          <a:ea typeface="ＭＳ Ｐゴシック" pitchFamily="34" charset="-128"/>
                        </a:rPr>
                        <a:t>Water depth from 0 – 30 m</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600" b="0" i="0" u="none" strike="noStrike" cap="none" normalizeH="0" baseline="0" smtClean="0">
                          <a:ln>
                            <a:noFill/>
                          </a:ln>
                          <a:solidFill>
                            <a:srgbClr val="000000"/>
                          </a:solidFill>
                          <a:effectLst/>
                          <a:latin typeface="Gill Sans MT" pitchFamily="34" charset="0"/>
                          <a:ea typeface="ＭＳ Ｐゴシック" pitchFamily="34" charset="-128"/>
                        </a:rPr>
                        <a:t>Usually occur in tropical latitudes</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600" b="0" i="0" u="none" strike="noStrike" cap="none" normalizeH="0" baseline="0" smtClean="0">
                          <a:ln>
                            <a:noFill/>
                          </a:ln>
                          <a:solidFill>
                            <a:srgbClr val="000000"/>
                          </a:solidFill>
                          <a:effectLst/>
                          <a:latin typeface="Gill Sans MT" pitchFamily="34" charset="0"/>
                          <a:ea typeface="ＭＳ Ｐゴシック" pitchFamily="34" charset="-128"/>
                        </a:rPr>
                        <a:t>Substrate high in limestone from bodies of coral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EF1"/>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600" b="0" i="0" u="none" strike="noStrike" cap="none" normalizeH="0" baseline="0" smtClean="0">
                          <a:ln>
                            <a:noFill/>
                          </a:ln>
                          <a:solidFill>
                            <a:srgbClr val="000000"/>
                          </a:solidFill>
                          <a:effectLst/>
                          <a:latin typeface="Gill Sans MT" pitchFamily="34" charset="0"/>
                          <a:ea typeface="ＭＳ Ｐゴシック" pitchFamily="34" charset="-128"/>
                        </a:rPr>
                        <a:t>High variety of marine life – corals, sponges, fish, crabs, urchins</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600" b="0" i="0" u="none" strike="noStrike" cap="none" normalizeH="0" baseline="0" smtClean="0">
                          <a:ln>
                            <a:noFill/>
                          </a:ln>
                          <a:solidFill>
                            <a:srgbClr val="000000"/>
                          </a:solidFill>
                          <a:effectLst/>
                          <a:latin typeface="Gill Sans MT" pitchFamily="34" charset="0"/>
                          <a:ea typeface="ＭＳ Ｐゴシック" pitchFamily="34" charset="-128"/>
                        </a:rPr>
                        <a:t>Organisms sensitive to changes in temperature and acidity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EF1"/>
                    </a:solidFill>
                  </a:tcPr>
                </a:tc>
              </a:tr>
              <a:tr h="14112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Gill Sans MT" pitchFamily="34" charset="0"/>
                          <a:ea typeface="ＭＳ Ｐゴシック" pitchFamily="34" charset="-128"/>
                        </a:rPr>
                        <a:t>Rotting log</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EDCE1"/>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600" b="0" i="0" u="none" strike="noStrike" cap="none" normalizeH="0" baseline="0" smtClean="0">
                          <a:ln>
                            <a:noFill/>
                          </a:ln>
                          <a:solidFill>
                            <a:srgbClr val="000000"/>
                          </a:solidFill>
                          <a:effectLst/>
                          <a:latin typeface="Gill Sans MT" pitchFamily="34" charset="0"/>
                          <a:ea typeface="ＭＳ Ｐゴシック" pitchFamily="34" charset="-128"/>
                        </a:rPr>
                        <a:t>Moist environment</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600" b="0" i="0" u="none" strike="noStrike" cap="none" normalizeH="0" baseline="0" smtClean="0">
                          <a:ln>
                            <a:noFill/>
                          </a:ln>
                          <a:solidFill>
                            <a:srgbClr val="000000"/>
                          </a:solidFill>
                          <a:effectLst/>
                          <a:latin typeface="Gill Sans MT" pitchFamily="34" charset="0"/>
                          <a:ea typeface="ＭＳ Ｐゴシック" pitchFamily="34" charset="-128"/>
                        </a:rPr>
                        <a:t>Low light levels</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600" b="0" i="0" u="none" strike="noStrike" cap="none" normalizeH="0" baseline="0" smtClean="0">
                          <a:ln>
                            <a:noFill/>
                          </a:ln>
                          <a:solidFill>
                            <a:srgbClr val="000000"/>
                          </a:solidFill>
                          <a:effectLst/>
                          <a:latin typeface="Gill Sans MT" pitchFamily="34" charset="0"/>
                          <a:ea typeface="ＭＳ Ｐゴシック" pitchFamily="34" charset="-128"/>
                        </a:rPr>
                        <a:t>Temporary ecosystem – lasting less than a decade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EDCE1"/>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600" b="0" i="0" u="none" strike="noStrike" cap="none" normalizeH="0" baseline="0" smtClean="0">
                          <a:ln>
                            <a:noFill/>
                          </a:ln>
                          <a:solidFill>
                            <a:srgbClr val="000000"/>
                          </a:solidFill>
                          <a:effectLst/>
                          <a:latin typeface="Gill Sans MT" pitchFamily="34" charset="0"/>
                          <a:ea typeface="ＭＳ Ｐゴシック" pitchFamily="34" charset="-128"/>
                        </a:rPr>
                        <a:t>Bacteria, fungi, lichens, moss, some ferns</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600" b="0" i="0" u="none" strike="noStrike" cap="none" normalizeH="0" baseline="0" smtClean="0">
                          <a:ln>
                            <a:noFill/>
                          </a:ln>
                          <a:solidFill>
                            <a:srgbClr val="000000"/>
                          </a:solidFill>
                          <a:effectLst/>
                          <a:latin typeface="Gill Sans MT" pitchFamily="34" charset="0"/>
                          <a:ea typeface="ＭＳ Ｐゴシック" pitchFamily="34" charset="-128"/>
                        </a:rPr>
                        <a:t>Beetles, insect larvae</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600" b="0" i="0" u="none" strike="noStrike" cap="none" normalizeH="0" baseline="0" smtClean="0">
                          <a:ln>
                            <a:noFill/>
                          </a:ln>
                          <a:solidFill>
                            <a:srgbClr val="000000"/>
                          </a:solidFill>
                          <a:effectLst/>
                          <a:latin typeface="Gill Sans MT" pitchFamily="34" charset="0"/>
                          <a:ea typeface="ＭＳ Ｐゴシック" pitchFamily="34" charset="-128"/>
                        </a:rPr>
                        <a:t>Provides cover for small vertebrates like salamanders and skinks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EDCE1"/>
                    </a:solidFill>
                  </a:tcPr>
                </a:tc>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square" lIns="91440" tIns="45720" rIns="91440" bIns="45720" numCol="1" anchorCtr="0" compatLnSpc="1">
            <a:prstTxWarp prst="textNoShape">
              <a:avLst/>
            </a:prstTxWarp>
          </a:bodyPr>
          <a:lstStyle/>
          <a:p>
            <a:r>
              <a:rPr lang="en-US" smtClean="0">
                <a:effectLst>
                  <a:outerShdw blurRad="38100" dist="38100" dir="2700000" algn="tl">
                    <a:srgbClr val="C0C0C0"/>
                  </a:outerShdw>
                </a:effectLst>
                <a:ea typeface="ＭＳ Ｐゴシック" pitchFamily="34" charset="-128"/>
              </a:rPr>
              <a:t>Levels of organization</a:t>
            </a:r>
          </a:p>
        </p:txBody>
      </p:sp>
      <p:sp>
        <p:nvSpPr>
          <p:cNvPr id="31746" name="Content Placeholder 2"/>
          <p:cNvSpPr>
            <a:spLocks noGrp="1"/>
          </p:cNvSpPr>
          <p:nvPr>
            <p:ph idx="1"/>
          </p:nvPr>
        </p:nvSpPr>
        <p:spPr/>
        <p:txBody>
          <a:bodyPr/>
          <a:lstStyle/>
          <a:p>
            <a:r>
              <a:rPr lang="en-US" smtClean="0">
                <a:ea typeface="ＭＳ Ｐゴシック" pitchFamily="34" charset="-128"/>
              </a:rPr>
              <a:t>Depending on the question asked, an ecologist might investigate at one or more of the following levels:</a:t>
            </a:r>
          </a:p>
          <a:p>
            <a:pPr lvl="1"/>
            <a:r>
              <a:rPr lang="en-US" smtClean="0">
                <a:ea typeface="ＭＳ Ｐゴシック" pitchFamily="34" charset="-128"/>
              </a:rPr>
              <a:t>Individuals</a:t>
            </a:r>
          </a:p>
          <a:p>
            <a:pPr lvl="1"/>
            <a:r>
              <a:rPr lang="en-US" smtClean="0">
                <a:ea typeface="ＭＳ Ｐゴシック" pitchFamily="34" charset="-128"/>
              </a:rPr>
              <a:t>Populations</a:t>
            </a:r>
          </a:p>
          <a:p>
            <a:pPr lvl="1"/>
            <a:r>
              <a:rPr lang="en-US" smtClean="0">
                <a:ea typeface="ＭＳ Ｐゴシック" pitchFamily="34" charset="-128"/>
              </a:rPr>
              <a:t>Communities</a:t>
            </a:r>
          </a:p>
          <a:p>
            <a:pPr lvl="1"/>
            <a:r>
              <a:rPr lang="en-US" smtClean="0">
                <a:ea typeface="ＭＳ Ｐゴシック" pitchFamily="34" charset="-128"/>
              </a:rPr>
              <a:t>Ecosystems</a:t>
            </a:r>
          </a:p>
          <a:p>
            <a:pPr lvl="1"/>
            <a:endParaRPr lang="en-US" smtClean="0">
              <a:ea typeface="ＭＳ Ｐゴシック" pitchFamily="34" charset="-128"/>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square" lIns="91440" tIns="45720" rIns="91440" bIns="45720" numCol="1" anchorCtr="0" compatLnSpc="1">
            <a:prstTxWarp prst="textNoShape">
              <a:avLst/>
            </a:prstTxWarp>
          </a:bodyPr>
          <a:lstStyle/>
          <a:p>
            <a:r>
              <a:rPr lang="en-US" smtClean="0">
                <a:effectLst>
                  <a:outerShdw blurRad="38100" dist="38100" dir="2700000" algn="tl">
                    <a:srgbClr val="C0C0C0"/>
                  </a:outerShdw>
                </a:effectLst>
                <a:ea typeface="ＭＳ Ｐゴシック" pitchFamily="34" charset="-128"/>
              </a:rPr>
              <a:t>Individuals</a:t>
            </a:r>
          </a:p>
        </p:txBody>
      </p:sp>
      <p:sp>
        <p:nvSpPr>
          <p:cNvPr id="32770" name="Content Placeholder 2"/>
          <p:cNvSpPr>
            <a:spLocks noGrp="1"/>
          </p:cNvSpPr>
          <p:nvPr>
            <p:ph idx="1"/>
          </p:nvPr>
        </p:nvSpPr>
        <p:spPr/>
        <p:txBody>
          <a:bodyPr/>
          <a:lstStyle/>
          <a:p>
            <a:r>
              <a:rPr lang="en-US" sz="2400" smtClean="0">
                <a:ea typeface="ＭＳ Ｐゴシック" pitchFamily="34" charset="-128"/>
              </a:rPr>
              <a:t>A single member of a species</a:t>
            </a:r>
          </a:p>
          <a:p>
            <a:r>
              <a:rPr lang="en-US" sz="2400" smtClean="0">
                <a:ea typeface="ＭＳ Ｐゴシック" pitchFamily="34" charset="-128"/>
              </a:rPr>
              <a:t>Sometimes this is difficult to define</a:t>
            </a:r>
          </a:p>
          <a:p>
            <a:pPr lvl="1"/>
            <a:r>
              <a:rPr lang="en-US" sz="2000" smtClean="0">
                <a:ea typeface="ＭＳ Ｐゴシック" pitchFamily="34" charset="-128"/>
              </a:rPr>
              <a:t>Eg:  a colony of quaking Aspen (</a:t>
            </a:r>
            <a:r>
              <a:rPr lang="en-US" sz="2000" i="1" smtClean="0">
                <a:ea typeface="ＭＳ Ｐゴシック" pitchFamily="34" charset="-128"/>
              </a:rPr>
              <a:t>Populus tremuloides</a:t>
            </a:r>
            <a:r>
              <a:rPr lang="en-US" sz="2000" smtClean="0">
                <a:ea typeface="ＭＳ Ｐゴシック" pitchFamily="34" charset="-128"/>
              </a:rPr>
              <a:t>) in Utah has been determined to be part of a single living organism, with an interconnected root system.  This makes it the heaviest organism on the planet, estimated at 6000 tonnes.  It is also likely the oldest organism on the planet, approximately 80,000 years old.</a:t>
            </a:r>
          </a:p>
          <a:p>
            <a:pPr lvl="1"/>
            <a:r>
              <a:rPr lang="en-US" sz="2000" smtClean="0">
                <a:ea typeface="ＭＳ Ｐゴシック" pitchFamily="34" charset="-128"/>
              </a:rPr>
              <a:t>Eg:  similarly, the honey mushroom colony is known to cover 8.9 km</a:t>
            </a:r>
            <a:r>
              <a:rPr lang="en-US" sz="2000" baseline="30000" smtClean="0">
                <a:ea typeface="ＭＳ Ｐゴシック" pitchFamily="34" charset="-128"/>
              </a:rPr>
              <a:t>2 </a:t>
            </a:r>
            <a:r>
              <a:rPr lang="en-US" sz="2000" baseline="-25000" smtClean="0">
                <a:ea typeface="ＭＳ Ｐゴシック" pitchFamily="34" charset="-128"/>
              </a:rPr>
              <a:t> </a:t>
            </a:r>
            <a:r>
              <a:rPr lang="en-US" sz="2000" smtClean="0">
                <a:ea typeface="ＭＳ Ｐゴシック" pitchFamily="34" charset="-128"/>
              </a:rPr>
              <a:t>of forest in Oregon, making it the largest organism on the earth by area</a:t>
            </a:r>
          </a:p>
          <a:p>
            <a:r>
              <a:rPr lang="en-US" sz="2400" smtClean="0">
                <a:ea typeface="ＭＳ Ｐゴシック" pitchFamily="34" charset="-128"/>
              </a:rPr>
              <a:t>Q:  How does a cave cricket find its way in and out of it</a:t>
            </a:r>
            <a:r>
              <a:rPr lang="ja-JP" altLang="en-US" sz="2400" smtClean="0">
                <a:ea typeface="ＭＳ Ｐゴシック" pitchFamily="34" charset="-128"/>
              </a:rPr>
              <a:t>’</a:t>
            </a:r>
            <a:r>
              <a:rPr lang="en-US" altLang="ja-JP" sz="2400" smtClean="0">
                <a:ea typeface="ＭＳ Ｐゴシック" pitchFamily="34" charset="-128"/>
              </a:rPr>
              <a:t>s dark cave when it comes out to forage for food?</a:t>
            </a:r>
            <a:endParaRPr lang="en-US" sz="2400" smtClean="0">
              <a:ea typeface="ＭＳ Ｐゴシック" pitchFamily="34" charset="-128"/>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square" lIns="91440" tIns="45720" rIns="91440" bIns="45720" numCol="1" anchorCtr="0" compatLnSpc="1">
            <a:prstTxWarp prst="textNoShape">
              <a:avLst/>
            </a:prstTxWarp>
          </a:bodyPr>
          <a:lstStyle/>
          <a:p>
            <a:r>
              <a:rPr lang="en-US" smtClean="0">
                <a:effectLst>
                  <a:outerShdw blurRad="38100" dist="38100" dir="2700000" algn="tl">
                    <a:srgbClr val="C0C0C0"/>
                  </a:outerShdw>
                </a:effectLst>
                <a:ea typeface="ＭＳ Ｐゴシック" pitchFamily="34" charset="-128"/>
              </a:rPr>
              <a:t>Populations</a:t>
            </a:r>
          </a:p>
        </p:txBody>
      </p:sp>
      <p:sp>
        <p:nvSpPr>
          <p:cNvPr id="33794" name="Content Placeholder 2"/>
          <p:cNvSpPr>
            <a:spLocks noGrp="1"/>
          </p:cNvSpPr>
          <p:nvPr>
            <p:ph idx="1"/>
          </p:nvPr>
        </p:nvSpPr>
        <p:spPr/>
        <p:txBody>
          <a:bodyPr/>
          <a:lstStyle/>
          <a:p>
            <a:r>
              <a:rPr lang="en-US" smtClean="0">
                <a:ea typeface="ＭＳ Ｐゴシック" pitchFamily="34" charset="-128"/>
              </a:rPr>
              <a:t>Groups of the same species living in one area </a:t>
            </a:r>
          </a:p>
          <a:p>
            <a:pPr lvl="1"/>
            <a:r>
              <a:rPr lang="en-US" sz="2400" smtClean="0">
                <a:ea typeface="ＭＳ Ｐゴシック" pitchFamily="34" charset="-128"/>
              </a:rPr>
              <a:t>a herd of caribou </a:t>
            </a:r>
          </a:p>
          <a:p>
            <a:pPr lvl="1"/>
            <a:r>
              <a:rPr lang="en-US" sz="2400" smtClean="0">
                <a:ea typeface="ＭＳ Ｐゴシック" pitchFamily="34" charset="-128"/>
              </a:rPr>
              <a:t>a flock of Canada geese</a:t>
            </a:r>
          </a:p>
          <a:p>
            <a:pPr lvl="1"/>
            <a:r>
              <a:rPr lang="en-US" sz="2400" smtClean="0">
                <a:ea typeface="ＭＳ Ｐゴシック" pitchFamily="34" charset="-128"/>
              </a:rPr>
              <a:t>the E. coli bacteria living in a person</a:t>
            </a:r>
            <a:r>
              <a:rPr lang="ja-JP" altLang="en-US" sz="2400" smtClean="0">
                <a:ea typeface="ＭＳ Ｐゴシック" pitchFamily="34" charset="-128"/>
              </a:rPr>
              <a:t>’</a:t>
            </a:r>
            <a:r>
              <a:rPr lang="en-US" altLang="ja-JP" sz="2400" smtClean="0">
                <a:ea typeface="ＭＳ Ｐゴシック" pitchFamily="34" charset="-128"/>
              </a:rPr>
              <a:t>s gut</a:t>
            </a:r>
          </a:p>
          <a:p>
            <a:pPr lvl="1"/>
            <a:r>
              <a:rPr lang="en-US" sz="2400" smtClean="0">
                <a:ea typeface="ＭＳ Ｐゴシック" pitchFamily="34" charset="-128"/>
              </a:rPr>
              <a:t>all of the smallmouth bass living in a lake</a:t>
            </a:r>
          </a:p>
          <a:p>
            <a:r>
              <a:rPr lang="en-US" smtClean="0">
                <a:ea typeface="ＭＳ Ｐゴシック" pitchFamily="34" charset="-128"/>
              </a:rPr>
              <a:t>They may compete for resources, and are also more likely to combine their genes during reproduction than with members of other populations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square" lIns="91440" tIns="45720" rIns="91440" bIns="45720" numCol="1" anchorCtr="0" compatLnSpc="1">
            <a:prstTxWarp prst="textNoShape">
              <a:avLst/>
            </a:prstTxWarp>
          </a:bodyPr>
          <a:lstStyle/>
          <a:p>
            <a:r>
              <a:rPr lang="en-US" smtClean="0">
                <a:effectLst>
                  <a:outerShdw blurRad="38100" dist="38100" dir="2700000" algn="tl">
                    <a:srgbClr val="C0C0C0"/>
                  </a:outerShdw>
                </a:effectLst>
                <a:ea typeface="ＭＳ Ｐゴシック" pitchFamily="34" charset="-128"/>
              </a:rPr>
              <a:t>Populations</a:t>
            </a:r>
          </a:p>
        </p:txBody>
      </p:sp>
      <p:sp>
        <p:nvSpPr>
          <p:cNvPr id="34818" name="Content Placeholder 2"/>
          <p:cNvSpPr>
            <a:spLocks noGrp="1"/>
          </p:cNvSpPr>
          <p:nvPr>
            <p:ph idx="1"/>
          </p:nvPr>
        </p:nvSpPr>
        <p:spPr/>
        <p:txBody>
          <a:bodyPr/>
          <a:lstStyle/>
          <a:p>
            <a:r>
              <a:rPr lang="en-US" smtClean="0">
                <a:ea typeface="ＭＳ Ｐゴシック" pitchFamily="34" charset="-128"/>
              </a:rPr>
              <a:t>Population ecologists ask questions at this level</a:t>
            </a:r>
          </a:p>
          <a:p>
            <a:r>
              <a:rPr lang="en-US" smtClean="0">
                <a:ea typeface="ＭＳ Ｐゴシック" pitchFamily="34" charset="-128"/>
              </a:rPr>
              <a:t>Often the questions are about abundance, density, population growth and limits on growth</a:t>
            </a:r>
          </a:p>
          <a:p>
            <a:pPr>
              <a:buFont typeface="Wingdings 2" pitchFamily="18" charset="2"/>
              <a:buNone/>
            </a:pPr>
            <a:r>
              <a:rPr lang="en-US" smtClean="0">
                <a:ea typeface="ＭＳ Ｐゴシック" pitchFamily="34" charset="-128"/>
              </a:rPr>
              <a:t>Q:  How does deforestation in Costa Rica affect the maximum number and the nesting success of migrating songbirds?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square" lIns="91440" tIns="45720" rIns="91440" bIns="45720" numCol="1" anchorCtr="0" compatLnSpc="1">
            <a:prstTxWarp prst="textNoShape">
              <a:avLst/>
            </a:prstTxWarp>
          </a:bodyPr>
          <a:lstStyle/>
          <a:p>
            <a:r>
              <a:rPr lang="en-US" smtClean="0">
                <a:effectLst>
                  <a:outerShdw blurRad="38100" dist="38100" dir="2700000" algn="tl">
                    <a:srgbClr val="C0C0C0"/>
                  </a:outerShdw>
                </a:effectLst>
                <a:ea typeface="ＭＳ Ｐゴシック" pitchFamily="34" charset="-128"/>
              </a:rPr>
              <a:t>Communities</a:t>
            </a:r>
          </a:p>
        </p:txBody>
      </p:sp>
      <p:sp>
        <p:nvSpPr>
          <p:cNvPr id="35842" name="Content Placeholder 2"/>
          <p:cNvSpPr>
            <a:spLocks noGrp="1"/>
          </p:cNvSpPr>
          <p:nvPr>
            <p:ph idx="1"/>
          </p:nvPr>
        </p:nvSpPr>
        <p:spPr/>
        <p:txBody>
          <a:bodyPr/>
          <a:lstStyle/>
          <a:p>
            <a:r>
              <a:rPr lang="en-US" smtClean="0">
                <a:ea typeface="ＭＳ Ｐゴシック" pitchFamily="34" charset="-128"/>
              </a:rPr>
              <a:t>Groups of different species living in the same area.</a:t>
            </a:r>
          </a:p>
          <a:p>
            <a:r>
              <a:rPr lang="en-US" smtClean="0">
                <a:ea typeface="ＭＳ Ｐゴシック" pitchFamily="34" charset="-128"/>
              </a:rPr>
              <a:t>Different species have different roles or </a:t>
            </a:r>
            <a:r>
              <a:rPr lang="ja-JP" altLang="en-US" smtClean="0">
                <a:ea typeface="ＭＳ Ｐゴシック" pitchFamily="34" charset="-128"/>
              </a:rPr>
              <a:t>‘</a:t>
            </a:r>
            <a:r>
              <a:rPr lang="en-US" altLang="ja-JP" smtClean="0">
                <a:ea typeface="ＭＳ Ｐゴシック" pitchFamily="34" charset="-128"/>
              </a:rPr>
              <a:t>functions</a:t>
            </a:r>
            <a:r>
              <a:rPr lang="ja-JP" altLang="en-US" smtClean="0">
                <a:ea typeface="ＭＳ Ｐゴシック" pitchFamily="34" charset="-128"/>
              </a:rPr>
              <a:t>’</a:t>
            </a:r>
            <a:r>
              <a:rPr lang="en-US" altLang="ja-JP" smtClean="0">
                <a:ea typeface="ＭＳ Ｐゴシック" pitchFamily="34" charset="-128"/>
              </a:rPr>
              <a:t> in a community</a:t>
            </a:r>
          </a:p>
          <a:p>
            <a:r>
              <a:rPr lang="en-US" smtClean="0">
                <a:ea typeface="ＭＳ Ｐゴシック" pitchFamily="34" charset="-128"/>
              </a:rPr>
              <a:t>Eg:  some act as producers, others are consumers and still others are decomposers</a:t>
            </a:r>
          </a:p>
          <a:p>
            <a:endParaRPr lang="en-US" smtClean="0">
              <a:ea typeface="ＭＳ Ｐゴシック" pitchFamily="34" charset="-128"/>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square" lIns="91440" tIns="45720" rIns="91440" bIns="45720" numCol="1" anchorCtr="0" compatLnSpc="1">
            <a:prstTxWarp prst="textNoShape">
              <a:avLst/>
            </a:prstTxWarp>
          </a:bodyPr>
          <a:lstStyle/>
          <a:p>
            <a:r>
              <a:rPr lang="en-US" smtClean="0">
                <a:effectLst>
                  <a:outerShdw blurRad="38100" dist="38100" dir="2700000" algn="tl">
                    <a:srgbClr val="C0C0C0"/>
                  </a:outerShdw>
                </a:effectLst>
                <a:ea typeface="ＭＳ Ｐゴシック" pitchFamily="34" charset="-128"/>
              </a:rPr>
              <a:t>Communities</a:t>
            </a:r>
          </a:p>
        </p:txBody>
      </p:sp>
      <p:sp>
        <p:nvSpPr>
          <p:cNvPr id="36866" name="Content Placeholder 2"/>
          <p:cNvSpPr>
            <a:spLocks noGrp="1"/>
          </p:cNvSpPr>
          <p:nvPr>
            <p:ph idx="1"/>
          </p:nvPr>
        </p:nvSpPr>
        <p:spPr/>
        <p:txBody>
          <a:bodyPr/>
          <a:lstStyle/>
          <a:p>
            <a:r>
              <a:rPr lang="en-US" sz="2200" smtClean="0">
                <a:ea typeface="ＭＳ Ｐゴシック" pitchFamily="34" charset="-128"/>
              </a:rPr>
              <a:t>Imagine a herd of caribou</a:t>
            </a:r>
          </a:p>
          <a:p>
            <a:r>
              <a:rPr lang="en-US" sz="2200" smtClean="0">
                <a:ea typeface="ＭＳ Ｐゴシック" pitchFamily="34" charset="-128"/>
              </a:rPr>
              <a:t>Now include the two species of grass that it feeds on in the tundra</a:t>
            </a:r>
          </a:p>
          <a:p>
            <a:r>
              <a:rPr lang="en-US" sz="2200" smtClean="0">
                <a:ea typeface="ＭＳ Ｐゴシック" pitchFamily="34" charset="-128"/>
              </a:rPr>
              <a:t>Now picture the many other species of sedges and grasses that they trample in the process of grazing</a:t>
            </a:r>
          </a:p>
          <a:p>
            <a:r>
              <a:rPr lang="en-US" sz="2200" smtClean="0">
                <a:ea typeface="ＭＳ Ｐゴシック" pitchFamily="34" charset="-128"/>
              </a:rPr>
              <a:t>Now imagine the species of beetles that feed on the same species of grasses, the soil microorganisms, the ticks that live on the hide of the caribou, and the birds that feed on those ticks, and the beetles that feed on the dung of the caribou</a:t>
            </a:r>
          </a:p>
          <a:p>
            <a:r>
              <a:rPr lang="en-US" sz="2200" smtClean="0">
                <a:ea typeface="ＭＳ Ｐゴシック" pitchFamily="34" charset="-128"/>
              </a:rPr>
              <a:t>This is a very simplified picture of a tundra community</a:t>
            </a:r>
          </a:p>
          <a:p>
            <a:pPr>
              <a:buFont typeface="Wingdings 2" pitchFamily="18" charset="2"/>
              <a:buNone/>
            </a:pPr>
            <a:r>
              <a:rPr lang="en-US" sz="2400" smtClean="0">
                <a:ea typeface="ＭＳ Ｐゴシック" pitchFamily="34" charset="-128"/>
              </a:rPr>
              <a:t>Q:  How does the presence of (or absence) of a tick fungus affect the survival of a population of caribou?</a:t>
            </a:r>
          </a:p>
          <a:p>
            <a:endParaRPr lang="en-US" sz="2000" smtClean="0">
              <a:ea typeface="ＭＳ Ｐゴシック" pitchFamily="34" charset="-128"/>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square" lIns="91440" tIns="45720" rIns="91440" bIns="45720" numCol="1" anchorCtr="0" compatLnSpc="1">
            <a:prstTxWarp prst="textNoShape">
              <a:avLst/>
            </a:prstTxWarp>
          </a:bodyPr>
          <a:lstStyle/>
          <a:p>
            <a:r>
              <a:rPr lang="en-US" smtClean="0">
                <a:effectLst>
                  <a:outerShdw blurRad="38100" dist="38100" dir="2700000" algn="tl">
                    <a:srgbClr val="C0C0C0"/>
                  </a:outerShdw>
                </a:effectLst>
                <a:ea typeface="ＭＳ Ｐゴシック" pitchFamily="34" charset="-128"/>
              </a:rPr>
              <a:t>Ecosystems</a:t>
            </a:r>
          </a:p>
        </p:txBody>
      </p:sp>
      <p:sp>
        <p:nvSpPr>
          <p:cNvPr id="37890" name="Content Placeholder 2"/>
          <p:cNvSpPr>
            <a:spLocks noGrp="1"/>
          </p:cNvSpPr>
          <p:nvPr>
            <p:ph idx="1"/>
          </p:nvPr>
        </p:nvSpPr>
        <p:spPr/>
        <p:txBody>
          <a:bodyPr/>
          <a:lstStyle/>
          <a:p>
            <a:r>
              <a:rPr lang="en-US" smtClean="0">
                <a:ea typeface="ＭＳ Ｐゴシック" pitchFamily="34" charset="-128"/>
              </a:rPr>
              <a:t>Ecosystems are assemblages of interacting communitites in the same general area, as well as the abiotic factors that are important for sustaining life.</a:t>
            </a:r>
          </a:p>
          <a:p>
            <a:r>
              <a:rPr lang="en-US" smtClean="0">
                <a:ea typeface="ＭＳ Ｐゴシック" pitchFamily="34" charset="-128"/>
              </a:rPr>
              <a:t>Ecosystems can be nested within other ecosystems.</a:t>
            </a:r>
          </a:p>
          <a:p>
            <a:r>
              <a:rPr lang="en-US" smtClean="0">
                <a:ea typeface="ＭＳ Ｐゴシック" pitchFamily="34" charset="-128"/>
              </a:rPr>
              <a:t>The size of an ecosystem can be as large as a national park, or as small as a rotting log.</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endParaRPr lang="en-US">
              <a:solidFill>
                <a:schemeClr val="tx2">
                  <a:satMod val="130000"/>
                </a:schemeClr>
              </a:solidFill>
              <a:ea typeface="+mj-ea"/>
              <a:cs typeface="+mj-cs"/>
            </a:endParaRPr>
          </a:p>
        </p:txBody>
      </p:sp>
      <p:sp>
        <p:nvSpPr>
          <p:cNvPr id="15362" name="Content Placeholder 2"/>
          <p:cNvSpPr>
            <a:spLocks noGrp="1"/>
          </p:cNvSpPr>
          <p:nvPr>
            <p:ph idx="1"/>
          </p:nvPr>
        </p:nvSpPr>
        <p:spPr/>
        <p:txBody>
          <a:bodyPr/>
          <a:lstStyle/>
          <a:p>
            <a:pPr eaLnBrk="1" hangingPunct="1"/>
            <a:r>
              <a:rPr lang="en-US" smtClean="0">
                <a:ea typeface="ＭＳ Ｐゴシック" pitchFamily="34" charset="-128"/>
              </a:rPr>
              <a:t>Ecology is the scientific study of the abundance and distribution of organisms, and of their interactions with their environment</a:t>
            </a:r>
          </a:p>
          <a:p>
            <a:pPr eaLnBrk="1" hangingPunct="1">
              <a:buFont typeface="Wingdings 2" pitchFamily="18" charset="2"/>
              <a:buNone/>
            </a:pPr>
            <a:endParaRPr lang="en-US" smtClean="0">
              <a:ea typeface="ＭＳ Ｐゴシック" pitchFamily="34" charset="-128"/>
            </a:endParaRPr>
          </a:p>
          <a:p>
            <a:pPr eaLnBrk="1" hangingPunct="1"/>
            <a:r>
              <a:rPr lang="en-US" smtClean="0">
                <a:ea typeface="ＭＳ Ｐゴシック" pitchFamily="34" charset="-128"/>
              </a:rPr>
              <a:t>Oikos = house</a:t>
            </a:r>
          </a:p>
          <a:p>
            <a:pPr eaLnBrk="1" hangingPunct="1"/>
            <a:r>
              <a:rPr lang="en-US" smtClean="0">
                <a:ea typeface="ＭＳ Ｐゴシック" pitchFamily="34" charset="-128"/>
              </a:rPr>
              <a:t>Logos = to study</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274638"/>
            <a:ext cx="7639050" cy="1143000"/>
          </a:xfrm>
        </p:spPr>
        <p:txBody>
          <a:bodyPr vert="horz" wrap="square" lIns="91440" tIns="45720" rIns="91440" bIns="45720" numCol="1" anchorCtr="0" compatLnSpc="1">
            <a:prstTxWarp prst="textNoShape">
              <a:avLst/>
            </a:prstTxWarp>
          </a:bodyPr>
          <a:lstStyle/>
          <a:p>
            <a:r>
              <a:rPr lang="en-US" smtClean="0">
                <a:effectLst>
                  <a:outerShdw blurRad="38100" dist="38100" dir="2700000" algn="tl">
                    <a:srgbClr val="C0C0C0"/>
                  </a:outerShdw>
                </a:effectLst>
                <a:ea typeface="ＭＳ Ｐゴシック" pitchFamily="34" charset="-128"/>
              </a:rPr>
              <a:t>An Ecosytem ecologist might ask: </a:t>
            </a:r>
          </a:p>
        </p:txBody>
      </p:sp>
      <p:sp>
        <p:nvSpPr>
          <p:cNvPr id="33795" name="Content Placeholder 2"/>
          <p:cNvSpPr>
            <a:spLocks noGrp="1"/>
          </p:cNvSpPr>
          <p:nvPr>
            <p:ph idx="1"/>
          </p:nvPr>
        </p:nvSpPr>
        <p:spPr/>
        <p:txBody>
          <a:bodyPr/>
          <a:lstStyle/>
          <a:p>
            <a:pPr>
              <a:buFont typeface="Wingdings 2" charset="0"/>
              <a:buChar char=""/>
              <a:defRPr/>
            </a:pPr>
            <a:r>
              <a:rPr lang="en-US" dirty="0">
                <a:ea typeface="ＭＳ Ｐゴシック" charset="0"/>
              </a:rPr>
              <a:t>W</a:t>
            </a:r>
            <a:r>
              <a:rPr lang="en-US" dirty="0" smtClean="0">
                <a:ea typeface="ＭＳ Ｐゴシック" charset="0"/>
              </a:rPr>
              <a:t>hat </a:t>
            </a:r>
            <a:r>
              <a:rPr lang="en-US" dirty="0">
                <a:ea typeface="ＭＳ Ｐゴシック" charset="0"/>
              </a:rPr>
              <a:t>role </a:t>
            </a:r>
            <a:r>
              <a:rPr lang="en-US" dirty="0" smtClean="0">
                <a:ea typeface="ＭＳ Ｐゴシック" charset="0"/>
              </a:rPr>
              <a:t>do insect </a:t>
            </a:r>
            <a:r>
              <a:rPr lang="en-US" dirty="0">
                <a:ea typeface="ＭＳ Ｐゴシック" charset="0"/>
              </a:rPr>
              <a:t>populations play in the health of salmon, bear and coniferous trees in coastal </a:t>
            </a:r>
            <a:r>
              <a:rPr lang="en-US" dirty="0" smtClean="0">
                <a:ea typeface="ＭＳ Ｐゴシック" charset="0"/>
              </a:rPr>
              <a:t>ecosystems.</a:t>
            </a:r>
          </a:p>
          <a:p>
            <a:pPr marL="82550" indent="0" algn="ctr">
              <a:buFont typeface="Wingdings 2" charset="0"/>
              <a:buNone/>
              <a:defRPr/>
            </a:pPr>
            <a:r>
              <a:rPr lang="en-US" dirty="0" smtClean="0">
                <a:ea typeface="ＭＳ Ｐゴシック" charset="0"/>
              </a:rPr>
              <a:t>OR</a:t>
            </a:r>
          </a:p>
          <a:p>
            <a:pPr>
              <a:buFont typeface="Wingdings 2" charset="0"/>
              <a:buChar char=""/>
              <a:defRPr/>
            </a:pPr>
            <a:r>
              <a:rPr lang="en-US" dirty="0" smtClean="0">
                <a:ea typeface="ＭＳ Ｐゴシック" charset="0"/>
              </a:rPr>
              <a:t>What </a:t>
            </a:r>
            <a:r>
              <a:rPr lang="en-US" dirty="0">
                <a:ea typeface="ＭＳ Ｐゴシック" charset="0"/>
              </a:rPr>
              <a:t>role do the nutrients in bat guano (feces) play in the support of </a:t>
            </a:r>
            <a:r>
              <a:rPr lang="en-US" dirty="0" err="1">
                <a:ea typeface="ＭＳ Ｐゴシック" charset="0"/>
              </a:rPr>
              <a:t>nonphotosynthetic</a:t>
            </a:r>
            <a:r>
              <a:rPr lang="en-US" dirty="0">
                <a:ea typeface="ＭＳ Ｐゴシック" charset="0"/>
              </a:rPr>
              <a:t> ecosystems in caves?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square" lIns="91440" tIns="45720" rIns="91440" bIns="45720" numCol="1" anchorCtr="0" compatLnSpc="1">
            <a:prstTxWarp prst="textNoShape">
              <a:avLst/>
            </a:prstTxWarp>
          </a:bodyPr>
          <a:lstStyle/>
          <a:p>
            <a:r>
              <a:rPr lang="en-US" smtClean="0">
                <a:effectLst>
                  <a:outerShdw blurRad="38100" dist="38100" dir="2700000" algn="tl">
                    <a:srgbClr val="C0C0C0"/>
                  </a:outerShdw>
                </a:effectLst>
                <a:ea typeface="ＭＳ Ｐゴシック" pitchFamily="34" charset="-128"/>
              </a:rPr>
              <a:t>Sustainability</a:t>
            </a:r>
          </a:p>
        </p:txBody>
      </p:sp>
      <p:sp>
        <p:nvSpPr>
          <p:cNvPr id="39938" name="Content Placeholder 2"/>
          <p:cNvSpPr>
            <a:spLocks noGrp="1"/>
          </p:cNvSpPr>
          <p:nvPr>
            <p:ph idx="1"/>
          </p:nvPr>
        </p:nvSpPr>
        <p:spPr/>
        <p:txBody>
          <a:bodyPr/>
          <a:lstStyle/>
          <a:p>
            <a:r>
              <a:rPr lang="en-US" smtClean="0">
                <a:ea typeface="ＭＳ Ｐゴシック" pitchFamily="34" charset="-128"/>
              </a:rPr>
              <a:t>Most natural ecosystems are sustainable</a:t>
            </a:r>
          </a:p>
          <a:p>
            <a:r>
              <a:rPr lang="en-US" smtClean="0">
                <a:ea typeface="ＭＳ Ｐゴシック" pitchFamily="34" charset="-128"/>
              </a:rPr>
              <a:t>This means they have the ability to maintain natural ecological conditions or processes without interruption, weakening, or loss of value </a:t>
            </a:r>
            <a:r>
              <a:rPr lang="en-US" b="1" i="1" smtClean="0">
                <a:ea typeface="ＭＳ Ｐゴシック" pitchFamily="34" charset="-128"/>
              </a:rPr>
              <a:t>indefinitely</a:t>
            </a:r>
          </a:p>
          <a:p>
            <a:r>
              <a:rPr lang="en-US" smtClean="0">
                <a:ea typeface="ＭＳ Ｐゴシック" pitchFamily="34" charset="-128"/>
              </a:rPr>
              <a:t>Artificial ecosystems are usually </a:t>
            </a:r>
            <a:r>
              <a:rPr lang="en-US" u="sng" smtClean="0">
                <a:ea typeface="ＭＳ Ｐゴシック" pitchFamily="34" charset="-128"/>
              </a:rPr>
              <a:t>not</a:t>
            </a:r>
            <a:r>
              <a:rPr lang="en-US" smtClean="0">
                <a:ea typeface="ＭＳ Ｐゴシック" pitchFamily="34" charset="-128"/>
              </a:rPr>
              <a:t> sustainable</a:t>
            </a:r>
          </a:p>
          <a:p>
            <a:r>
              <a:rPr lang="en-US" smtClean="0">
                <a:ea typeface="ＭＳ Ｐゴシック" pitchFamily="34" charset="-128"/>
              </a:rPr>
              <a:t>They require input of energy to maintain the biotic and abiotic factors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square" lIns="91440" tIns="45720" rIns="91440" bIns="45720" numCol="1" anchorCtr="0" compatLnSpc="1">
            <a:prstTxWarp prst="textNoShape">
              <a:avLst/>
            </a:prstTxWarp>
          </a:bodyPr>
          <a:lstStyle/>
          <a:p>
            <a:r>
              <a:rPr lang="en-US" smtClean="0">
                <a:effectLst>
                  <a:outerShdw blurRad="38100" dist="38100" dir="2700000" algn="tl">
                    <a:srgbClr val="C0C0C0"/>
                  </a:outerShdw>
                </a:effectLst>
                <a:ea typeface="ＭＳ Ｐゴシック" pitchFamily="34" charset="-128"/>
              </a:rPr>
              <a:t>Energy in Ecosytems</a:t>
            </a:r>
          </a:p>
        </p:txBody>
      </p:sp>
      <p:sp>
        <p:nvSpPr>
          <p:cNvPr id="40962" name="Content Placeholder 2"/>
          <p:cNvSpPr>
            <a:spLocks noGrp="1"/>
          </p:cNvSpPr>
          <p:nvPr>
            <p:ph idx="1"/>
          </p:nvPr>
        </p:nvSpPr>
        <p:spPr/>
        <p:txBody>
          <a:bodyPr/>
          <a:lstStyle/>
          <a:p>
            <a:r>
              <a:rPr lang="en-US" sz="2800" smtClean="0">
                <a:ea typeface="ＭＳ Ｐゴシック" pitchFamily="34" charset="-128"/>
              </a:rPr>
              <a:t>All organisms need energy to survive and to function – energy is ability to do work, such as grow, repair, search for mates, search for food</a:t>
            </a:r>
          </a:p>
          <a:p>
            <a:r>
              <a:rPr lang="en-US" sz="2800" smtClean="0">
                <a:ea typeface="ＭＳ Ｐゴシック" pitchFamily="34" charset="-128"/>
              </a:rPr>
              <a:t>Ultimately, all of the energy on earth came from the sun!  </a:t>
            </a:r>
          </a:p>
          <a:p>
            <a:r>
              <a:rPr lang="en-US" sz="2800" smtClean="0">
                <a:ea typeface="ＭＳ Ｐゴシック" pitchFamily="34" charset="-128"/>
              </a:rPr>
              <a:t>But only a small part of the sun</a:t>
            </a:r>
            <a:r>
              <a:rPr lang="ja-JP" altLang="en-US" sz="2800" smtClean="0">
                <a:ea typeface="ＭＳ Ｐゴシック" pitchFamily="34" charset="-128"/>
              </a:rPr>
              <a:t>’</a:t>
            </a:r>
            <a:r>
              <a:rPr lang="en-US" altLang="ja-JP" sz="2800" smtClean="0">
                <a:ea typeface="ＭＳ Ｐゴシック" pitchFamily="34" charset="-128"/>
              </a:rPr>
              <a:t>s energy is actually used directly by organisms.</a:t>
            </a:r>
          </a:p>
          <a:p>
            <a:pPr lvl="1"/>
            <a:r>
              <a:rPr lang="en-US" sz="2400" smtClean="0">
                <a:ea typeface="ＭＳ Ｐゴシック" pitchFamily="34" charset="-128"/>
              </a:rPr>
              <a:t>30% is reflected by clouds back into space</a:t>
            </a:r>
          </a:p>
          <a:p>
            <a:pPr lvl="1"/>
            <a:r>
              <a:rPr lang="en-US" sz="2400" smtClean="0">
                <a:ea typeface="ＭＳ Ｐゴシック" pitchFamily="34" charset="-128"/>
              </a:rPr>
              <a:t>The other 70% is absorbed by the lithosphere, atmosphere and hydropshere</a:t>
            </a:r>
          </a:p>
          <a:p>
            <a:pPr lvl="1"/>
            <a:r>
              <a:rPr lang="en-US" sz="2400" smtClean="0">
                <a:ea typeface="ＭＳ Ｐゴシック" pitchFamily="34" charset="-128"/>
              </a:rPr>
              <a:t>This is important because it warms the earth, and produces weather and climate patterns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square" lIns="91440" tIns="45720" rIns="91440" bIns="45720" numCol="1" anchorCtr="0" compatLnSpc="1">
            <a:prstTxWarp prst="textNoShape">
              <a:avLst/>
            </a:prstTxWarp>
          </a:bodyPr>
          <a:lstStyle/>
          <a:p>
            <a:r>
              <a:rPr lang="en-US" smtClean="0">
                <a:effectLst>
                  <a:outerShdw blurRad="38100" dist="38100" dir="2700000" algn="tl">
                    <a:srgbClr val="C0C0C0"/>
                  </a:outerShdw>
                </a:effectLst>
                <a:ea typeface="ＭＳ Ｐゴシック" pitchFamily="34" charset="-128"/>
              </a:rPr>
              <a:t>Energy in Ecosystems</a:t>
            </a:r>
          </a:p>
        </p:txBody>
      </p:sp>
      <p:sp>
        <p:nvSpPr>
          <p:cNvPr id="41986" name="Content Placeholder 2"/>
          <p:cNvSpPr>
            <a:spLocks noGrp="1"/>
          </p:cNvSpPr>
          <p:nvPr>
            <p:ph idx="1"/>
          </p:nvPr>
        </p:nvSpPr>
        <p:spPr/>
        <p:txBody>
          <a:bodyPr/>
          <a:lstStyle/>
          <a:p>
            <a:r>
              <a:rPr lang="en-US" sz="2800" smtClean="0">
                <a:ea typeface="ＭＳ Ｐゴシック" pitchFamily="34" charset="-128"/>
              </a:rPr>
              <a:t>Only a very small percentage of that 70% is used for photosynthesis:  ~0.023%</a:t>
            </a:r>
          </a:p>
          <a:p>
            <a:r>
              <a:rPr lang="en-US" sz="2800" u="sng" smtClean="0">
                <a:ea typeface="ＭＳ Ｐゴシック" pitchFamily="34" charset="-128"/>
              </a:rPr>
              <a:t>Producers</a:t>
            </a:r>
            <a:r>
              <a:rPr lang="en-US" sz="2800" smtClean="0">
                <a:ea typeface="ＭＳ Ｐゴシック" pitchFamily="34" charset="-128"/>
              </a:rPr>
              <a:t> convert the sun</a:t>
            </a:r>
            <a:r>
              <a:rPr lang="ja-JP" altLang="en-US" sz="2800" smtClean="0">
                <a:ea typeface="ＭＳ Ｐゴシック" pitchFamily="34" charset="-128"/>
              </a:rPr>
              <a:t>’</a:t>
            </a:r>
            <a:r>
              <a:rPr lang="en-US" altLang="ja-JP" sz="2800" smtClean="0">
                <a:ea typeface="ＭＳ Ｐゴシック" pitchFamily="34" charset="-128"/>
              </a:rPr>
              <a:t>s energy into chemical potential energy - into molecules of sugar in a process called </a:t>
            </a:r>
            <a:r>
              <a:rPr lang="en-US" altLang="ja-JP" sz="2800" u="sng" smtClean="0">
                <a:ea typeface="ＭＳ Ｐゴシック" pitchFamily="34" charset="-128"/>
              </a:rPr>
              <a:t>photosynthesis</a:t>
            </a:r>
          </a:p>
          <a:p>
            <a:r>
              <a:rPr lang="en-US" sz="2800" smtClean="0">
                <a:ea typeface="ＭＳ Ｐゴシック" pitchFamily="34" charset="-128"/>
              </a:rPr>
              <a:t>Both producers and </a:t>
            </a:r>
            <a:r>
              <a:rPr lang="en-US" sz="2800" u="sng" smtClean="0">
                <a:ea typeface="ＭＳ Ｐゴシック" pitchFamily="34" charset="-128"/>
              </a:rPr>
              <a:t>consumers</a:t>
            </a:r>
            <a:r>
              <a:rPr lang="en-US" sz="2800" smtClean="0">
                <a:ea typeface="ＭＳ Ｐゴシック" pitchFamily="34" charset="-128"/>
              </a:rPr>
              <a:t> break these sugars down using their mitochondria in a process called </a:t>
            </a:r>
            <a:r>
              <a:rPr lang="en-US" sz="2800" u="sng" smtClean="0">
                <a:ea typeface="ＭＳ Ｐゴシック" pitchFamily="34" charset="-128"/>
              </a:rPr>
              <a:t>cellular respiration</a:t>
            </a:r>
            <a:endParaRPr lang="en-US" sz="2800" smtClean="0">
              <a:ea typeface="ＭＳ Ｐゴシック" pitchFamily="34" charset="-128"/>
            </a:endParaRPr>
          </a:p>
          <a:p>
            <a:r>
              <a:rPr lang="en-US" sz="2800" smtClean="0">
                <a:ea typeface="ＭＳ Ｐゴシック" pitchFamily="34" charset="-128"/>
              </a:rPr>
              <a:t>This allows them to use the energy stored in the sugars to grow and reproduce</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square" lIns="91440" tIns="45720" rIns="91440" bIns="45720" numCol="1" anchorCtr="0" compatLnSpc="1">
            <a:prstTxWarp prst="textNoShape">
              <a:avLst/>
            </a:prstTxWarp>
          </a:bodyPr>
          <a:lstStyle/>
          <a:p>
            <a:r>
              <a:rPr lang="en-US" sz="3900" smtClean="0">
                <a:effectLst>
                  <a:outerShdw blurRad="38100" dist="38100" dir="2700000" algn="tl">
                    <a:srgbClr val="C0C0C0"/>
                  </a:outerShdw>
                </a:effectLst>
                <a:ea typeface="ＭＳ Ｐゴシック" pitchFamily="34" charset="-128"/>
              </a:rPr>
              <a:t>Photosynthesis and Cell Respiration</a:t>
            </a:r>
          </a:p>
        </p:txBody>
      </p:sp>
      <p:sp>
        <p:nvSpPr>
          <p:cNvPr id="43010" name="Content Placeholder 2"/>
          <p:cNvSpPr>
            <a:spLocks noGrp="1"/>
          </p:cNvSpPr>
          <p:nvPr>
            <p:ph idx="1"/>
          </p:nvPr>
        </p:nvSpPr>
        <p:spPr>
          <a:xfrm>
            <a:off x="1447800" y="1447800"/>
            <a:ext cx="7499350" cy="4800600"/>
          </a:xfrm>
        </p:spPr>
        <p:txBody>
          <a:bodyPr/>
          <a:lstStyle/>
          <a:p>
            <a:r>
              <a:rPr lang="en-US" smtClean="0">
                <a:ea typeface="ＭＳ Ｐゴシック" pitchFamily="34" charset="-128"/>
              </a:rPr>
              <a:t>Photosynthesis:</a:t>
            </a:r>
          </a:p>
          <a:p>
            <a:pPr>
              <a:buFont typeface="Wingdings 2" pitchFamily="18" charset="2"/>
              <a:buNone/>
            </a:pPr>
            <a:r>
              <a:rPr lang="en-US" smtClean="0">
                <a:ea typeface="ＭＳ Ｐゴシック" pitchFamily="34" charset="-128"/>
              </a:rPr>
              <a:t> </a:t>
            </a:r>
          </a:p>
          <a:p>
            <a:pPr>
              <a:buFont typeface="Wingdings 2" pitchFamily="18" charset="2"/>
              <a:buNone/>
            </a:pPr>
            <a:r>
              <a:rPr lang="en-US" sz="2800" smtClean="0">
                <a:ea typeface="ＭＳ Ｐゴシック" pitchFamily="34" charset="-128"/>
              </a:rPr>
              <a:t>carbon dioxide + water          sugar + oxygen</a:t>
            </a:r>
          </a:p>
          <a:p>
            <a:pPr>
              <a:buFont typeface="Wingdings 2" pitchFamily="18" charset="2"/>
              <a:buNone/>
            </a:pPr>
            <a:endParaRPr lang="en-US" smtClean="0">
              <a:ea typeface="ＭＳ Ｐゴシック" pitchFamily="34" charset="-128"/>
            </a:endParaRPr>
          </a:p>
          <a:p>
            <a:r>
              <a:rPr lang="en-US" smtClean="0">
                <a:ea typeface="ＭＳ Ｐゴシック" pitchFamily="34" charset="-128"/>
              </a:rPr>
              <a:t>Cell respiration:</a:t>
            </a:r>
          </a:p>
          <a:p>
            <a:pPr>
              <a:buFont typeface="Wingdings 2" pitchFamily="18" charset="2"/>
              <a:buNone/>
            </a:pPr>
            <a:endParaRPr lang="en-US" smtClean="0">
              <a:ea typeface="ＭＳ Ｐゴシック" pitchFamily="34" charset="-128"/>
            </a:endParaRPr>
          </a:p>
          <a:p>
            <a:pPr>
              <a:buFont typeface="Wingdings 2" pitchFamily="18" charset="2"/>
              <a:buNone/>
            </a:pPr>
            <a:r>
              <a:rPr lang="en-US" sz="2800" smtClean="0">
                <a:ea typeface="ＭＳ Ｐゴシック" pitchFamily="34" charset="-128"/>
              </a:rPr>
              <a:t>sugar + oxygen 	    carbon dioxide + water</a:t>
            </a:r>
          </a:p>
        </p:txBody>
      </p:sp>
      <p:pic>
        <p:nvPicPr>
          <p:cNvPr id="43011" name="Picture 3" descr="arrow.gif"/>
          <p:cNvPicPr>
            <a:picLocks noChangeAspect="1"/>
          </p:cNvPicPr>
          <p:nvPr/>
        </p:nvPicPr>
        <p:blipFill>
          <a:blip r:embed="rId2" cstate="print"/>
          <a:srcRect/>
          <a:stretch>
            <a:fillRect/>
          </a:stretch>
        </p:blipFill>
        <p:spPr bwMode="auto">
          <a:xfrm>
            <a:off x="3962400" y="4953000"/>
            <a:ext cx="584200" cy="306388"/>
          </a:xfrm>
          <a:prstGeom prst="rect">
            <a:avLst/>
          </a:prstGeom>
          <a:noFill/>
          <a:ln w="9525">
            <a:noFill/>
            <a:miter lim="800000"/>
            <a:headEnd/>
            <a:tailEnd/>
          </a:ln>
        </p:spPr>
      </p:pic>
      <p:pic>
        <p:nvPicPr>
          <p:cNvPr id="43012" name="Picture 4" descr="arrow.gif"/>
          <p:cNvPicPr>
            <a:picLocks noChangeAspect="1"/>
          </p:cNvPicPr>
          <p:nvPr/>
        </p:nvPicPr>
        <p:blipFill>
          <a:blip r:embed="rId2" cstate="print"/>
          <a:srcRect/>
          <a:stretch>
            <a:fillRect/>
          </a:stretch>
        </p:blipFill>
        <p:spPr bwMode="auto">
          <a:xfrm>
            <a:off x="5257800" y="2743200"/>
            <a:ext cx="609600" cy="320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square" lIns="91440" tIns="45720" rIns="91440" bIns="45720" numCol="1" anchorCtr="0" compatLnSpc="1">
            <a:prstTxWarp prst="textNoShape">
              <a:avLst/>
            </a:prstTxWarp>
          </a:bodyPr>
          <a:lstStyle/>
          <a:p>
            <a:r>
              <a:rPr lang="en-US" sz="4400" smtClean="0">
                <a:effectLst>
                  <a:outerShdw blurRad="38100" dist="38100" dir="2700000" algn="tl">
                    <a:srgbClr val="C0C0C0"/>
                  </a:outerShdw>
                </a:effectLst>
                <a:ea typeface="ＭＳ Ｐゴシック" pitchFamily="34" charset="-128"/>
              </a:rPr>
              <a:t>Energy flow in a food chain</a:t>
            </a:r>
          </a:p>
        </p:txBody>
      </p:sp>
      <p:sp>
        <p:nvSpPr>
          <p:cNvPr id="44034" name="Content Placeholder 2"/>
          <p:cNvSpPr>
            <a:spLocks noGrp="1"/>
          </p:cNvSpPr>
          <p:nvPr>
            <p:ph idx="1"/>
          </p:nvPr>
        </p:nvSpPr>
        <p:spPr/>
        <p:txBody>
          <a:bodyPr/>
          <a:lstStyle/>
          <a:p>
            <a:r>
              <a:rPr lang="en-US" sz="2400" smtClean="0">
                <a:ea typeface="ＭＳ Ｐゴシック" pitchFamily="34" charset="-128"/>
              </a:rPr>
              <a:t>Consider the following food chain:</a:t>
            </a:r>
          </a:p>
          <a:p>
            <a:pPr>
              <a:buFont typeface="Wingdings 2" pitchFamily="18" charset="2"/>
              <a:buNone/>
            </a:pPr>
            <a:r>
              <a:rPr lang="en-US" sz="2000" smtClean="0">
                <a:ea typeface="ＭＳ Ｐゴシック" pitchFamily="34" charset="-128"/>
              </a:rPr>
              <a:t>Pine cone (seeds)           red squirrel           weasel             goshawk</a:t>
            </a:r>
            <a:endParaRPr lang="en-US" sz="1800" smtClean="0">
              <a:ea typeface="ＭＳ Ｐゴシック" pitchFamily="34" charset="-128"/>
            </a:endParaRPr>
          </a:p>
          <a:p>
            <a:r>
              <a:rPr lang="en-US" sz="2400" smtClean="0">
                <a:ea typeface="ＭＳ Ｐゴシック" pitchFamily="34" charset="-128"/>
              </a:rPr>
              <a:t>In this food chain, some of the chemical energy stored in the pine cone is passed through the red squirrel on into the weasel and finally to the goshawk.  </a:t>
            </a:r>
          </a:p>
          <a:p>
            <a:r>
              <a:rPr lang="en-US" sz="2400" smtClean="0">
                <a:ea typeface="ＭＳ Ｐゴシック" pitchFamily="34" charset="-128"/>
              </a:rPr>
              <a:t>In a food chain, only about 10% of the energy gained and used by one level is passed on to the next</a:t>
            </a:r>
          </a:p>
          <a:p>
            <a:r>
              <a:rPr lang="en-US" sz="2400" smtClean="0">
                <a:ea typeface="ＭＳ Ｐゴシック" pitchFamily="34" charset="-128"/>
              </a:rPr>
              <a:t>Of all of the energy the pine tree has absorbed over its lifetime, only some of it is now stored in the tissues of the tree – most of it has been converted into heat and can never be used by other organisms</a:t>
            </a:r>
            <a:endParaRPr lang="en-US" sz="1800" smtClean="0">
              <a:ea typeface="ＭＳ Ｐゴシック" pitchFamily="34" charset="-128"/>
            </a:endParaRPr>
          </a:p>
          <a:p>
            <a:pPr>
              <a:buFont typeface="Wingdings 2" pitchFamily="18" charset="2"/>
              <a:buNone/>
            </a:pPr>
            <a:endParaRPr lang="en-US" sz="1800" smtClean="0">
              <a:ea typeface="ＭＳ Ｐゴシック" pitchFamily="34" charset="-128"/>
            </a:endParaRPr>
          </a:p>
        </p:txBody>
      </p:sp>
      <p:grpSp>
        <p:nvGrpSpPr>
          <p:cNvPr id="44035" name="Group 12"/>
          <p:cNvGrpSpPr>
            <a:grpSpLocks/>
          </p:cNvGrpSpPr>
          <p:nvPr/>
        </p:nvGrpSpPr>
        <p:grpSpPr bwMode="auto">
          <a:xfrm>
            <a:off x="3505200" y="2133600"/>
            <a:ext cx="4114800" cy="1588"/>
            <a:chOff x="3505200" y="2286000"/>
            <a:chExt cx="4114800" cy="1588"/>
          </a:xfrm>
        </p:grpSpPr>
        <p:cxnSp>
          <p:nvCxnSpPr>
            <p:cNvPr id="44036" name="Straight Arrow Connector 4"/>
            <p:cNvCxnSpPr>
              <a:cxnSpLocks noChangeShapeType="1"/>
            </p:cNvCxnSpPr>
            <p:nvPr/>
          </p:nvCxnSpPr>
          <p:spPr bwMode="auto">
            <a:xfrm>
              <a:off x="3505200" y="2286000"/>
              <a:ext cx="533400" cy="1588"/>
            </a:xfrm>
            <a:prstGeom prst="straightConnector1">
              <a:avLst/>
            </a:prstGeom>
            <a:noFill/>
            <a:ln w="25400">
              <a:solidFill>
                <a:schemeClr val="accent1"/>
              </a:solidFill>
              <a:round/>
              <a:headEnd/>
              <a:tailEnd type="arrow" w="med" len="med"/>
            </a:ln>
            <a:effectLst>
              <a:outerShdw dist="25400" dir="5400000" rotWithShape="0">
                <a:srgbClr val="808080">
                  <a:alpha val="43137"/>
                </a:srgbClr>
              </a:outerShdw>
            </a:effectLst>
          </p:spPr>
        </p:cxnSp>
        <p:cxnSp>
          <p:nvCxnSpPr>
            <p:cNvPr id="44037" name="Straight Arrow Connector 7"/>
            <p:cNvCxnSpPr>
              <a:cxnSpLocks noChangeShapeType="1"/>
            </p:cNvCxnSpPr>
            <p:nvPr/>
          </p:nvCxnSpPr>
          <p:spPr bwMode="auto">
            <a:xfrm>
              <a:off x="5562600" y="2286000"/>
              <a:ext cx="533400" cy="1588"/>
            </a:xfrm>
            <a:prstGeom prst="straightConnector1">
              <a:avLst/>
            </a:prstGeom>
            <a:noFill/>
            <a:ln w="25400">
              <a:solidFill>
                <a:schemeClr val="accent1"/>
              </a:solidFill>
              <a:round/>
              <a:headEnd/>
              <a:tailEnd type="arrow" w="med" len="med"/>
            </a:ln>
            <a:effectLst>
              <a:outerShdw dist="25400" dir="5400000" rotWithShape="0">
                <a:srgbClr val="808080">
                  <a:alpha val="43137"/>
                </a:srgbClr>
              </a:outerShdw>
            </a:effectLst>
          </p:spPr>
        </p:cxnSp>
        <p:cxnSp>
          <p:nvCxnSpPr>
            <p:cNvPr id="44038" name="Straight Arrow Connector 9"/>
            <p:cNvCxnSpPr>
              <a:cxnSpLocks noChangeShapeType="1"/>
            </p:cNvCxnSpPr>
            <p:nvPr/>
          </p:nvCxnSpPr>
          <p:spPr bwMode="auto">
            <a:xfrm>
              <a:off x="6934200" y="2286000"/>
              <a:ext cx="685800" cy="1588"/>
            </a:xfrm>
            <a:prstGeom prst="straightConnector1">
              <a:avLst/>
            </a:prstGeom>
            <a:noFill/>
            <a:ln w="25400">
              <a:solidFill>
                <a:schemeClr val="accent1"/>
              </a:solidFill>
              <a:round/>
              <a:headEnd/>
              <a:tailEnd type="arrow" w="med" len="med"/>
            </a:ln>
            <a:effectLst>
              <a:outerShdw dist="25400" dir="5400000" rotWithShape="0">
                <a:srgbClr val="808080">
                  <a:alpha val="43137"/>
                </a:srgbClr>
              </a:outerShdw>
            </a:effectLst>
          </p:spPr>
        </p:cxnSp>
      </p:gr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square" lIns="91440" tIns="45720" rIns="91440" bIns="45720" numCol="1" anchorCtr="0" compatLnSpc="1">
            <a:prstTxWarp prst="textNoShape">
              <a:avLst/>
            </a:prstTxWarp>
          </a:bodyPr>
          <a:lstStyle/>
          <a:p>
            <a:r>
              <a:rPr lang="en-US" smtClean="0">
                <a:effectLst>
                  <a:outerShdw blurRad="38100" dist="38100" dir="2700000" algn="tl">
                    <a:srgbClr val="C0C0C0"/>
                  </a:outerShdw>
                </a:effectLst>
                <a:ea typeface="ＭＳ Ｐゴシック" pitchFamily="34" charset="-128"/>
              </a:rPr>
              <a:t>Food Webs</a:t>
            </a:r>
          </a:p>
        </p:txBody>
      </p:sp>
      <p:sp>
        <p:nvSpPr>
          <p:cNvPr id="45058" name="Content Placeholder 2"/>
          <p:cNvSpPr>
            <a:spLocks noGrp="1"/>
          </p:cNvSpPr>
          <p:nvPr>
            <p:ph idx="1"/>
          </p:nvPr>
        </p:nvSpPr>
        <p:spPr>
          <a:xfrm>
            <a:off x="1447800" y="1447800"/>
            <a:ext cx="7499350" cy="4800600"/>
          </a:xfrm>
        </p:spPr>
        <p:txBody>
          <a:bodyPr/>
          <a:lstStyle/>
          <a:p>
            <a:r>
              <a:rPr lang="en-US" sz="2400" smtClean="0">
                <a:ea typeface="ＭＳ Ｐゴシック" pitchFamily="34" charset="-128"/>
              </a:rPr>
              <a:t>Food chains do not exist in nature – instead they are part of a much larger food web – even this example is greatly simplified</a:t>
            </a:r>
          </a:p>
          <a:p>
            <a:endParaRPr lang="en-US" smtClean="0">
              <a:ea typeface="ＭＳ Ｐゴシック" pitchFamily="34" charset="-128"/>
            </a:endParaRPr>
          </a:p>
        </p:txBody>
      </p:sp>
      <p:pic>
        <p:nvPicPr>
          <p:cNvPr id="45059" name="Picture 4" descr="forestfoodweb04_e.jpg"/>
          <p:cNvPicPr>
            <a:picLocks noChangeAspect="1"/>
          </p:cNvPicPr>
          <p:nvPr/>
        </p:nvPicPr>
        <p:blipFill>
          <a:blip r:embed="rId2" cstate="print">
            <a:clrChange>
              <a:clrFrom>
                <a:srgbClr val="FFFFFF"/>
              </a:clrFrom>
              <a:clrTo>
                <a:srgbClr val="FFFFFF">
                  <a:alpha val="0"/>
                </a:srgbClr>
              </a:clrTo>
            </a:clrChange>
          </a:blip>
          <a:srcRect/>
          <a:stretch>
            <a:fillRect/>
          </a:stretch>
        </p:blipFill>
        <p:spPr bwMode="auto">
          <a:xfrm>
            <a:off x="2133600" y="2281238"/>
            <a:ext cx="5867400" cy="45767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square" lIns="91440" tIns="45720" rIns="91440" bIns="45720" numCol="1" anchorCtr="0" compatLnSpc="1">
            <a:prstTxWarp prst="textNoShape">
              <a:avLst/>
            </a:prstTxWarp>
          </a:bodyPr>
          <a:lstStyle/>
          <a:p>
            <a:r>
              <a:rPr lang="en-US" smtClean="0">
                <a:effectLst>
                  <a:outerShdw blurRad="38100" dist="38100" dir="2700000" algn="tl">
                    <a:srgbClr val="C0C0C0"/>
                  </a:outerShdw>
                </a:effectLst>
                <a:ea typeface="ＭＳ Ｐゴシック" pitchFamily="34" charset="-128"/>
              </a:rPr>
              <a:t>Trophic Levels</a:t>
            </a:r>
          </a:p>
        </p:txBody>
      </p:sp>
      <p:pic>
        <p:nvPicPr>
          <p:cNvPr id="46082" name="Content Placeholder 3" descr="trophic levels.jpg"/>
          <p:cNvPicPr>
            <a:picLocks noGrp="1" noChangeAspect="1"/>
          </p:cNvPicPr>
          <p:nvPr>
            <p:ph idx="1"/>
          </p:nvPr>
        </p:nvPicPr>
        <p:blipFill>
          <a:blip r:embed="rId2" cstate="print">
            <a:clrChange>
              <a:clrFrom>
                <a:srgbClr val="FCF5EB"/>
              </a:clrFrom>
              <a:clrTo>
                <a:srgbClr val="FCF5EB">
                  <a:alpha val="0"/>
                </a:srgbClr>
              </a:clrTo>
            </a:clrChange>
          </a:blip>
          <a:srcRect/>
          <a:stretch>
            <a:fillRect/>
          </a:stretch>
        </p:blipFill>
        <p:spPr>
          <a:xfrm>
            <a:off x="2667000" y="1011238"/>
            <a:ext cx="4325938" cy="5743575"/>
          </a:xfr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square" lIns="91440" tIns="45720" rIns="91440" bIns="45720" numCol="1" anchorCtr="0" compatLnSpc="1">
            <a:prstTxWarp prst="textNoShape">
              <a:avLst/>
            </a:prstTxWarp>
          </a:bodyPr>
          <a:lstStyle/>
          <a:p>
            <a:r>
              <a:rPr lang="en-US" smtClean="0">
                <a:effectLst>
                  <a:outerShdw blurRad="38100" dist="38100" dir="2700000" algn="tl">
                    <a:srgbClr val="C0C0C0"/>
                  </a:outerShdw>
                </a:effectLst>
                <a:ea typeface="ＭＳ Ｐゴシック" pitchFamily="34" charset="-128"/>
              </a:rPr>
              <a:t>Food Webs</a:t>
            </a:r>
          </a:p>
        </p:txBody>
      </p:sp>
      <p:pic>
        <p:nvPicPr>
          <p:cNvPr id="47106" name="Content Placeholder 3" descr="AntarcticFoodWeb-L.gif"/>
          <p:cNvPicPr>
            <a:picLocks noGrp="1" noChangeAspect="1"/>
          </p:cNvPicPr>
          <p:nvPr>
            <p:ph idx="1"/>
          </p:nvPr>
        </p:nvPicPr>
        <p:blipFill>
          <a:blip r:embed="rId2" cstate="print">
            <a:clrChange>
              <a:clrFrom>
                <a:srgbClr val="FFFFFF"/>
              </a:clrFrom>
              <a:clrTo>
                <a:srgbClr val="FFFFFF">
                  <a:alpha val="0"/>
                </a:srgbClr>
              </a:clrTo>
            </a:clrChange>
          </a:blip>
          <a:srcRect/>
          <a:stretch>
            <a:fillRect/>
          </a:stretch>
        </p:blipFill>
        <p:spPr>
          <a:xfrm>
            <a:off x="2438400" y="812800"/>
            <a:ext cx="4876800" cy="6045200"/>
          </a:xfr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square" lIns="91440" tIns="45720" rIns="91440" bIns="45720" numCol="1" anchorCtr="0" compatLnSpc="1">
            <a:prstTxWarp prst="textNoShape">
              <a:avLst/>
            </a:prstTxWarp>
          </a:bodyPr>
          <a:lstStyle/>
          <a:p>
            <a:r>
              <a:rPr lang="en-US" smtClean="0">
                <a:effectLst>
                  <a:outerShdw blurRad="38100" dist="38100" dir="2700000" algn="tl">
                    <a:srgbClr val="C0C0C0"/>
                  </a:outerShdw>
                </a:effectLst>
                <a:ea typeface="ＭＳ Ｐゴシック" pitchFamily="34" charset="-128"/>
              </a:rPr>
              <a:t>Trophic Levels</a:t>
            </a:r>
          </a:p>
        </p:txBody>
      </p:sp>
      <p:graphicFrame>
        <p:nvGraphicFramePr>
          <p:cNvPr id="8" name="Content Placeholder 7"/>
          <p:cNvGraphicFramePr>
            <a:graphicFrameLocks noGrp="1"/>
          </p:cNvGraphicFramePr>
          <p:nvPr>
            <p:ph idx="1"/>
          </p:nvPr>
        </p:nvGraphicFramePr>
        <p:xfrm>
          <a:off x="1435100" y="1447800"/>
          <a:ext cx="4584700" cy="4724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Up Arrow 8"/>
          <p:cNvSpPr/>
          <p:nvPr/>
        </p:nvSpPr>
        <p:spPr>
          <a:xfrm>
            <a:off x="3657600" y="4953000"/>
            <a:ext cx="152400" cy="3810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Up Arrow 9"/>
          <p:cNvSpPr/>
          <p:nvPr/>
        </p:nvSpPr>
        <p:spPr>
          <a:xfrm>
            <a:off x="3657600" y="4114800"/>
            <a:ext cx="152400" cy="3810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Up Arrow 10"/>
          <p:cNvSpPr/>
          <p:nvPr/>
        </p:nvSpPr>
        <p:spPr>
          <a:xfrm>
            <a:off x="3657600" y="3200400"/>
            <a:ext cx="152400" cy="3810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Up Arrow 11"/>
          <p:cNvSpPr/>
          <p:nvPr/>
        </p:nvSpPr>
        <p:spPr>
          <a:xfrm>
            <a:off x="3657600" y="2209800"/>
            <a:ext cx="152400" cy="3810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Striped Right Arrow 12"/>
          <p:cNvSpPr/>
          <p:nvPr/>
        </p:nvSpPr>
        <p:spPr>
          <a:xfrm>
            <a:off x="5638800" y="5410200"/>
            <a:ext cx="990600" cy="304800"/>
          </a:xfrm>
          <a:prstGeom prst="stripedRightArrow">
            <a:avLst/>
          </a:prstGeom>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4" name="Striped Right Arrow 13"/>
          <p:cNvSpPr/>
          <p:nvPr/>
        </p:nvSpPr>
        <p:spPr>
          <a:xfrm>
            <a:off x="5181600" y="4572000"/>
            <a:ext cx="990600" cy="304800"/>
          </a:xfrm>
          <a:prstGeom prst="stripedRightArrow">
            <a:avLst/>
          </a:prstGeom>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5" name="Striped Right Arrow 14"/>
          <p:cNvSpPr/>
          <p:nvPr/>
        </p:nvSpPr>
        <p:spPr>
          <a:xfrm>
            <a:off x="4724400" y="3657600"/>
            <a:ext cx="990600" cy="304800"/>
          </a:xfrm>
          <a:prstGeom prst="stripedRightArrow">
            <a:avLst/>
          </a:prstGeom>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6" name="Striped Right Arrow 15"/>
          <p:cNvSpPr/>
          <p:nvPr/>
        </p:nvSpPr>
        <p:spPr>
          <a:xfrm>
            <a:off x="4343400" y="2667000"/>
            <a:ext cx="990600" cy="304800"/>
          </a:xfrm>
          <a:prstGeom prst="stripedRightArrow">
            <a:avLst/>
          </a:prstGeom>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7" name="Striped Right Arrow 16"/>
          <p:cNvSpPr/>
          <p:nvPr/>
        </p:nvSpPr>
        <p:spPr>
          <a:xfrm>
            <a:off x="3886200" y="1752600"/>
            <a:ext cx="990600" cy="304800"/>
          </a:xfrm>
          <a:prstGeom prst="stripedRightArrow">
            <a:avLst/>
          </a:prstGeom>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8140" name="TextBox 18"/>
          <p:cNvSpPr txBox="1">
            <a:spLocks noChangeArrowheads="1"/>
          </p:cNvSpPr>
          <p:nvPr/>
        </p:nvSpPr>
        <p:spPr bwMode="auto">
          <a:xfrm>
            <a:off x="4724400" y="1752600"/>
            <a:ext cx="3962400" cy="307975"/>
          </a:xfrm>
          <a:prstGeom prst="rect">
            <a:avLst/>
          </a:prstGeom>
          <a:noFill/>
          <a:ln w="9525">
            <a:noFill/>
            <a:miter lim="800000"/>
            <a:headEnd/>
            <a:tailEnd/>
          </a:ln>
        </p:spPr>
        <p:txBody>
          <a:bodyPr>
            <a:spAutoFit/>
          </a:bodyPr>
          <a:lstStyle/>
          <a:p>
            <a:r>
              <a:rPr lang="en-US" sz="1400"/>
              <a:t>   ~90% energy lost as heat </a:t>
            </a:r>
          </a:p>
        </p:txBody>
      </p:sp>
      <p:sp>
        <p:nvSpPr>
          <p:cNvPr id="48141" name="TextBox 19"/>
          <p:cNvSpPr txBox="1">
            <a:spLocks noChangeArrowheads="1"/>
          </p:cNvSpPr>
          <p:nvPr/>
        </p:nvSpPr>
        <p:spPr bwMode="auto">
          <a:xfrm>
            <a:off x="5181600" y="2667000"/>
            <a:ext cx="3962400" cy="307975"/>
          </a:xfrm>
          <a:prstGeom prst="rect">
            <a:avLst/>
          </a:prstGeom>
          <a:noFill/>
          <a:ln w="9525">
            <a:noFill/>
            <a:miter lim="800000"/>
            <a:headEnd/>
            <a:tailEnd/>
          </a:ln>
        </p:spPr>
        <p:txBody>
          <a:bodyPr>
            <a:spAutoFit/>
          </a:bodyPr>
          <a:lstStyle/>
          <a:p>
            <a:r>
              <a:rPr lang="en-US" sz="1400"/>
              <a:t>   ~90% energy lost as heat </a:t>
            </a:r>
          </a:p>
        </p:txBody>
      </p:sp>
      <p:sp>
        <p:nvSpPr>
          <p:cNvPr id="48142" name="TextBox 20"/>
          <p:cNvSpPr txBox="1">
            <a:spLocks noChangeArrowheads="1"/>
          </p:cNvSpPr>
          <p:nvPr/>
        </p:nvSpPr>
        <p:spPr bwMode="auto">
          <a:xfrm>
            <a:off x="5715000" y="3657600"/>
            <a:ext cx="3962400" cy="307975"/>
          </a:xfrm>
          <a:prstGeom prst="rect">
            <a:avLst/>
          </a:prstGeom>
          <a:noFill/>
          <a:ln w="9525">
            <a:noFill/>
            <a:miter lim="800000"/>
            <a:headEnd/>
            <a:tailEnd/>
          </a:ln>
        </p:spPr>
        <p:txBody>
          <a:bodyPr>
            <a:spAutoFit/>
          </a:bodyPr>
          <a:lstStyle/>
          <a:p>
            <a:r>
              <a:rPr lang="en-US" sz="1400"/>
              <a:t>   ~90% energy lost as heat </a:t>
            </a:r>
          </a:p>
        </p:txBody>
      </p:sp>
      <p:sp>
        <p:nvSpPr>
          <p:cNvPr id="48143" name="TextBox 21"/>
          <p:cNvSpPr txBox="1">
            <a:spLocks noChangeArrowheads="1"/>
          </p:cNvSpPr>
          <p:nvPr/>
        </p:nvSpPr>
        <p:spPr bwMode="auto">
          <a:xfrm>
            <a:off x="6096000" y="4572000"/>
            <a:ext cx="3962400" cy="307975"/>
          </a:xfrm>
          <a:prstGeom prst="rect">
            <a:avLst/>
          </a:prstGeom>
          <a:noFill/>
          <a:ln w="9525">
            <a:noFill/>
            <a:miter lim="800000"/>
            <a:headEnd/>
            <a:tailEnd/>
          </a:ln>
        </p:spPr>
        <p:txBody>
          <a:bodyPr>
            <a:spAutoFit/>
          </a:bodyPr>
          <a:lstStyle/>
          <a:p>
            <a:r>
              <a:rPr lang="en-US" sz="1400"/>
              <a:t>  ~90% energy lost as heat </a:t>
            </a:r>
          </a:p>
        </p:txBody>
      </p:sp>
      <p:sp>
        <p:nvSpPr>
          <p:cNvPr id="48144" name="TextBox 22"/>
          <p:cNvSpPr txBox="1">
            <a:spLocks noChangeArrowheads="1"/>
          </p:cNvSpPr>
          <p:nvPr/>
        </p:nvSpPr>
        <p:spPr bwMode="auto">
          <a:xfrm>
            <a:off x="6553200" y="5410200"/>
            <a:ext cx="2590800" cy="304800"/>
          </a:xfrm>
          <a:prstGeom prst="rect">
            <a:avLst/>
          </a:prstGeom>
          <a:noFill/>
          <a:ln w="9525">
            <a:noFill/>
            <a:miter lim="800000"/>
            <a:headEnd/>
            <a:tailEnd/>
          </a:ln>
        </p:spPr>
        <p:txBody>
          <a:bodyPr>
            <a:spAutoFit/>
          </a:bodyPr>
          <a:lstStyle/>
          <a:p>
            <a:r>
              <a:rPr lang="en-US" sz="1400"/>
              <a:t>   ~90% energy lost as heat </a:t>
            </a:r>
          </a:p>
        </p:txBody>
      </p:sp>
      <p:sp>
        <p:nvSpPr>
          <p:cNvPr id="48145" name="TextBox 23"/>
          <p:cNvSpPr txBox="1">
            <a:spLocks noChangeArrowheads="1"/>
          </p:cNvSpPr>
          <p:nvPr/>
        </p:nvSpPr>
        <p:spPr bwMode="auto">
          <a:xfrm>
            <a:off x="990600" y="1676400"/>
            <a:ext cx="838200" cy="4416425"/>
          </a:xfrm>
          <a:prstGeom prst="rect">
            <a:avLst/>
          </a:prstGeom>
          <a:noFill/>
          <a:ln w="9525">
            <a:noFill/>
            <a:miter lim="800000"/>
            <a:headEnd/>
            <a:tailEnd/>
          </a:ln>
        </p:spPr>
        <p:txBody>
          <a:bodyPr>
            <a:spAutoFit/>
          </a:bodyPr>
          <a:lstStyle/>
          <a:p>
            <a:r>
              <a:rPr lang="en-US"/>
              <a:t>0.01%</a:t>
            </a:r>
          </a:p>
          <a:p>
            <a:endParaRPr lang="en-US"/>
          </a:p>
          <a:p>
            <a:endParaRPr lang="en-US"/>
          </a:p>
          <a:p>
            <a:r>
              <a:rPr lang="en-US"/>
              <a:t>0.1%</a:t>
            </a:r>
          </a:p>
          <a:p>
            <a:endParaRPr lang="en-US"/>
          </a:p>
          <a:p>
            <a:endParaRPr lang="en-US"/>
          </a:p>
          <a:p>
            <a:endParaRPr lang="en-US"/>
          </a:p>
          <a:p>
            <a:r>
              <a:rPr lang="en-US" sz="2000"/>
              <a:t>1%</a:t>
            </a:r>
          </a:p>
          <a:p>
            <a:endParaRPr lang="en-US"/>
          </a:p>
          <a:p>
            <a:endParaRPr lang="en-US"/>
          </a:p>
          <a:p>
            <a:r>
              <a:rPr lang="en-US" sz="2000"/>
              <a:t>10%</a:t>
            </a:r>
          </a:p>
          <a:p>
            <a:endParaRPr lang="en-US"/>
          </a:p>
          <a:p>
            <a:endParaRPr lang="en-US"/>
          </a:p>
          <a:p>
            <a:endParaRPr lang="en-US"/>
          </a:p>
          <a:p>
            <a:r>
              <a:rPr lang="en-US" sz="2000"/>
              <a:t>100%</a:t>
            </a:r>
            <a:endParaRPr lang="en-US" sz="24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endParaRPr lang="en-US" dirty="0">
              <a:solidFill>
                <a:schemeClr val="tx2">
                  <a:satMod val="130000"/>
                </a:schemeClr>
              </a:solidFill>
              <a:ea typeface="+mj-ea"/>
              <a:cs typeface="+mj-cs"/>
            </a:endParaRPr>
          </a:p>
        </p:txBody>
      </p:sp>
      <p:sp>
        <p:nvSpPr>
          <p:cNvPr id="16386" name="Content Placeholder 2"/>
          <p:cNvSpPr>
            <a:spLocks noGrp="1"/>
          </p:cNvSpPr>
          <p:nvPr>
            <p:ph idx="1"/>
          </p:nvPr>
        </p:nvSpPr>
        <p:spPr/>
        <p:txBody>
          <a:bodyPr/>
          <a:lstStyle/>
          <a:p>
            <a:pPr eaLnBrk="1" hangingPunct="1">
              <a:lnSpc>
                <a:spcPct val="80000"/>
              </a:lnSpc>
            </a:pPr>
            <a:r>
              <a:rPr lang="en-US" sz="3000" smtClean="0">
                <a:ea typeface="ＭＳ Ｐゴシック" pitchFamily="34" charset="-128"/>
              </a:rPr>
              <a:t>Ecology uses the scientific method of hypotheses and deductions.</a:t>
            </a:r>
          </a:p>
          <a:p>
            <a:pPr eaLnBrk="1" hangingPunct="1">
              <a:lnSpc>
                <a:spcPct val="80000"/>
              </a:lnSpc>
            </a:pPr>
            <a:r>
              <a:rPr lang="en-US" sz="3000" smtClean="0">
                <a:ea typeface="ＭＳ Ｐゴシック" pitchFamily="34" charset="-128"/>
              </a:rPr>
              <a:t>Good hypotheses generate predictions that can be tested.</a:t>
            </a:r>
          </a:p>
          <a:p>
            <a:pPr eaLnBrk="1" hangingPunct="1">
              <a:lnSpc>
                <a:spcPct val="80000"/>
              </a:lnSpc>
            </a:pPr>
            <a:r>
              <a:rPr lang="en-US" sz="3000" smtClean="0">
                <a:ea typeface="ＭＳ Ｐゴシック" pitchFamily="34" charset="-128"/>
              </a:rPr>
              <a:t>Experiments are designed to test the hypotheses.</a:t>
            </a:r>
          </a:p>
          <a:p>
            <a:pPr eaLnBrk="1" hangingPunct="1">
              <a:lnSpc>
                <a:spcPct val="80000"/>
              </a:lnSpc>
            </a:pPr>
            <a:r>
              <a:rPr lang="en-US" sz="3000" smtClean="0">
                <a:ea typeface="ＭＳ Ｐゴシック" pitchFamily="34" charset="-128"/>
              </a:rPr>
              <a:t>If the data gathered does not support the hypothesis, it is refuted or falsified.  </a:t>
            </a:r>
          </a:p>
          <a:p>
            <a:pPr eaLnBrk="1" hangingPunct="1">
              <a:lnSpc>
                <a:spcPct val="80000"/>
              </a:lnSpc>
            </a:pPr>
            <a:r>
              <a:rPr lang="en-US" sz="3000" smtClean="0">
                <a:ea typeface="ＭＳ Ｐゴシック" pitchFamily="34" charset="-128"/>
              </a:rPr>
              <a:t>An experiment cannot prove a hypothesis to be true – rather they become strong hypotheses if multiple experiments fail to refute them.</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square" lIns="91440" tIns="45720" rIns="91440" bIns="45720" numCol="1" anchorCtr="0" compatLnSpc="1">
            <a:prstTxWarp prst="textNoShape">
              <a:avLst/>
            </a:prstTxWarp>
          </a:bodyPr>
          <a:lstStyle/>
          <a:p>
            <a:r>
              <a:rPr lang="en-US" smtClean="0">
                <a:effectLst>
                  <a:outerShdw blurRad="38100" dist="38100" dir="2700000" algn="tl">
                    <a:srgbClr val="C0C0C0"/>
                  </a:outerShdw>
                </a:effectLst>
                <a:ea typeface="ＭＳ Ｐゴシック" pitchFamily="34" charset="-128"/>
              </a:rPr>
              <a:t>Energy is lost at each level</a:t>
            </a:r>
          </a:p>
        </p:txBody>
      </p:sp>
      <p:sp>
        <p:nvSpPr>
          <p:cNvPr id="49154" name="Content Placeholder 2"/>
          <p:cNvSpPr>
            <a:spLocks noGrp="1"/>
          </p:cNvSpPr>
          <p:nvPr>
            <p:ph idx="1"/>
          </p:nvPr>
        </p:nvSpPr>
        <p:spPr>
          <a:xfrm>
            <a:off x="1435100" y="1447800"/>
            <a:ext cx="4584700" cy="5181600"/>
          </a:xfrm>
        </p:spPr>
        <p:txBody>
          <a:bodyPr/>
          <a:lstStyle/>
          <a:p>
            <a:r>
              <a:rPr lang="en-GB" sz="2000" smtClean="0">
                <a:ea typeface="ＭＳ Ｐゴシック" pitchFamily="34" charset="-128"/>
              </a:rPr>
              <a:t>This bull has eaten 100 kJ of stored energy in the form of grass, and excreted 63 kJ in the form of feces, urine and gas. The energy stored in its body tissues is 4 kJ. So how much has been used up in respiration?</a:t>
            </a:r>
          </a:p>
          <a:p>
            <a:r>
              <a:rPr lang="en-GB" sz="2000" smtClean="0">
                <a:ea typeface="ＭＳ Ｐゴシック" pitchFamily="34" charset="-128"/>
              </a:rPr>
              <a:t>The energy released by respiration = 100 - 63 - 4 = 33 kJ</a:t>
            </a:r>
          </a:p>
          <a:p>
            <a:r>
              <a:rPr lang="en-GB" sz="2000" smtClean="0">
                <a:ea typeface="ＭＳ Ｐゴシック" pitchFamily="34" charset="-128"/>
              </a:rPr>
              <a:t>Only 4 kJ of the original energy available to the bullock is available to the next stage, which might be humans. The efficiency of this energy transfer is:</a:t>
            </a:r>
          </a:p>
          <a:p>
            <a:r>
              <a:rPr lang="en-GB" sz="2000" smtClean="0">
                <a:ea typeface="ＭＳ Ｐゴシック" pitchFamily="34" charset="-128"/>
              </a:rPr>
              <a:t>efficiency = </a:t>
            </a:r>
            <a:r>
              <a:rPr lang="en-GB" sz="2000" baseline="30000" smtClean="0">
                <a:ea typeface="ＭＳ Ｐゴシック" pitchFamily="34" charset="-128"/>
              </a:rPr>
              <a:t>4</a:t>
            </a:r>
            <a:r>
              <a:rPr lang="en-GB" sz="2000" smtClean="0">
                <a:ea typeface="ＭＳ Ｐゴシック" pitchFamily="34" charset="-128"/>
              </a:rPr>
              <a:t>⁄</a:t>
            </a:r>
            <a:r>
              <a:rPr lang="en-GB" sz="2000" baseline="-25000" smtClean="0">
                <a:ea typeface="ＭＳ Ｐゴシック" pitchFamily="34" charset="-128"/>
              </a:rPr>
              <a:t>100</a:t>
            </a:r>
            <a:r>
              <a:rPr lang="en-GB" sz="2000" smtClean="0">
                <a:ea typeface="ＭＳ Ｐゴシック" pitchFamily="34" charset="-128"/>
              </a:rPr>
              <a:t> × 100 = 4%</a:t>
            </a:r>
          </a:p>
          <a:p>
            <a:endParaRPr lang="en-US" sz="2000" smtClean="0">
              <a:ea typeface="ＭＳ Ｐゴシック" pitchFamily="34" charset="-128"/>
            </a:endParaRPr>
          </a:p>
        </p:txBody>
      </p:sp>
      <p:pic>
        <p:nvPicPr>
          <p:cNvPr id="49155" name="Picture 3" descr="energy efficiency of a cow.jpg"/>
          <p:cNvPicPr>
            <a:picLocks noChangeAspect="1"/>
          </p:cNvPicPr>
          <p:nvPr/>
        </p:nvPicPr>
        <p:blipFill>
          <a:blip r:embed="rId2" cstate="print"/>
          <a:srcRect/>
          <a:stretch>
            <a:fillRect/>
          </a:stretch>
        </p:blipFill>
        <p:spPr bwMode="auto">
          <a:xfrm>
            <a:off x="5715000" y="2578100"/>
            <a:ext cx="3429000" cy="3033713"/>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square" lIns="91440" tIns="45720" rIns="91440" bIns="45720" numCol="1" anchorCtr="0" compatLnSpc="1">
            <a:prstTxWarp prst="textNoShape">
              <a:avLst/>
            </a:prstTxWarp>
          </a:bodyPr>
          <a:lstStyle/>
          <a:p>
            <a:r>
              <a:rPr lang="en-US" smtClean="0">
                <a:effectLst>
                  <a:outerShdw blurRad="38100" dist="38100" dir="2700000" algn="tl">
                    <a:srgbClr val="C0C0C0"/>
                  </a:outerShdw>
                </a:effectLst>
                <a:ea typeface="ＭＳ Ｐゴシック" pitchFamily="34" charset="-128"/>
              </a:rPr>
              <a:t>What should we be eating?</a:t>
            </a:r>
          </a:p>
        </p:txBody>
      </p:sp>
      <p:pic>
        <p:nvPicPr>
          <p:cNvPr id="50178" name="Content Placeholder 3" descr="food chain shorter-longer.gif"/>
          <p:cNvPicPr>
            <a:picLocks noGrp="1" noChangeAspect="1"/>
          </p:cNvPicPr>
          <p:nvPr>
            <p:ph idx="1"/>
          </p:nvPr>
        </p:nvPicPr>
        <p:blipFill>
          <a:blip r:embed="rId2" cstate="print"/>
          <a:srcRect/>
          <a:stretch>
            <a:fillRect/>
          </a:stretch>
        </p:blipFill>
        <p:spPr>
          <a:xfrm>
            <a:off x="1173163" y="1600200"/>
            <a:ext cx="7886700" cy="4419600"/>
          </a:xfr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square" lIns="91440" tIns="45720" rIns="91440" bIns="45720" numCol="1" anchorCtr="0" compatLnSpc="1">
            <a:prstTxWarp prst="textNoShape">
              <a:avLst/>
            </a:prstTxWarp>
          </a:bodyPr>
          <a:lstStyle/>
          <a:p>
            <a:r>
              <a:rPr lang="en-US" smtClean="0">
                <a:effectLst>
                  <a:outerShdw blurRad="38100" dist="38100" dir="2700000" algn="tl">
                    <a:srgbClr val="C0C0C0"/>
                  </a:outerShdw>
                </a:effectLst>
                <a:ea typeface="ＭＳ Ｐゴシック" pitchFamily="34" charset="-128"/>
              </a:rPr>
              <a:t>Pyramid of energy</a:t>
            </a:r>
          </a:p>
        </p:txBody>
      </p:sp>
      <p:pic>
        <p:nvPicPr>
          <p:cNvPr id="51202" name="Content Placeholder 3" descr="Pyramid of energy.jpg"/>
          <p:cNvPicPr>
            <a:picLocks noGrp="1" noChangeAspect="1"/>
          </p:cNvPicPr>
          <p:nvPr>
            <p:ph idx="1"/>
          </p:nvPr>
        </p:nvPicPr>
        <p:blipFill>
          <a:blip r:embed="rId2" cstate="print">
            <a:clrChange>
              <a:clrFrom>
                <a:srgbClr val="FFFFFF"/>
              </a:clrFrom>
              <a:clrTo>
                <a:srgbClr val="FFFFFF">
                  <a:alpha val="0"/>
                </a:srgbClr>
              </a:clrTo>
            </a:clrChange>
          </a:blip>
          <a:srcRect/>
          <a:stretch>
            <a:fillRect/>
          </a:stretch>
        </p:blipFill>
        <p:spPr>
          <a:xfrm>
            <a:off x="990600" y="1295400"/>
            <a:ext cx="8423275" cy="4600575"/>
          </a:xfr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square" lIns="91440" tIns="45720" rIns="91440" bIns="45720" numCol="1" anchorCtr="0" compatLnSpc="1">
            <a:prstTxWarp prst="textNoShape">
              <a:avLst/>
            </a:prstTxWarp>
          </a:bodyPr>
          <a:lstStyle/>
          <a:p>
            <a:r>
              <a:rPr lang="en-US" smtClean="0">
                <a:effectLst>
                  <a:outerShdw blurRad="38100" dist="38100" dir="2700000" algn="tl">
                    <a:srgbClr val="C0C0C0"/>
                  </a:outerShdw>
                </a:effectLst>
                <a:ea typeface="ＭＳ Ｐゴシック" pitchFamily="34" charset="-128"/>
              </a:rPr>
              <a:t>Pyramid of numbers</a:t>
            </a:r>
          </a:p>
        </p:txBody>
      </p:sp>
      <p:pic>
        <p:nvPicPr>
          <p:cNvPr id="52226" name="Content Placeholder 3" descr="pyramid of energy.gif"/>
          <p:cNvPicPr>
            <a:picLocks noGrp="1" noChangeAspect="1"/>
          </p:cNvPicPr>
          <p:nvPr>
            <p:ph idx="1"/>
          </p:nvPr>
        </p:nvPicPr>
        <p:blipFill>
          <a:blip r:embed="rId2" cstate="print">
            <a:clrChange>
              <a:clrFrom>
                <a:srgbClr val="FFFFFF"/>
              </a:clrFrom>
              <a:clrTo>
                <a:srgbClr val="FFFFFF">
                  <a:alpha val="0"/>
                </a:srgbClr>
              </a:clrTo>
            </a:clrChange>
          </a:blip>
          <a:srcRect/>
          <a:stretch>
            <a:fillRect/>
          </a:stretch>
        </p:blipFill>
        <p:spPr>
          <a:xfrm>
            <a:off x="609600" y="1676400"/>
            <a:ext cx="5121275" cy="3970338"/>
          </a:xfrm>
        </p:spPr>
      </p:pic>
      <p:pic>
        <p:nvPicPr>
          <p:cNvPr id="52227" name="Picture 4" descr="pyramid_of_numbers2.gif"/>
          <p:cNvPicPr>
            <a:picLocks noChangeAspect="1"/>
          </p:cNvPicPr>
          <p:nvPr/>
        </p:nvPicPr>
        <p:blipFill>
          <a:blip r:embed="rId3" cstate="print">
            <a:clrChange>
              <a:clrFrom>
                <a:srgbClr val="FFFFFF"/>
              </a:clrFrom>
              <a:clrTo>
                <a:srgbClr val="FFFFFF">
                  <a:alpha val="0"/>
                </a:srgbClr>
              </a:clrTo>
            </a:clrChange>
          </a:blip>
          <a:srcRect/>
          <a:stretch>
            <a:fillRect/>
          </a:stretch>
        </p:blipFill>
        <p:spPr bwMode="auto">
          <a:xfrm>
            <a:off x="4191000" y="2057400"/>
            <a:ext cx="5926138" cy="3595688"/>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square" lIns="91440" tIns="45720" rIns="91440" bIns="45720" numCol="1" anchorCtr="0" compatLnSpc="1">
            <a:prstTxWarp prst="textNoShape">
              <a:avLst/>
            </a:prstTxWarp>
          </a:bodyPr>
          <a:lstStyle/>
          <a:p>
            <a:r>
              <a:rPr lang="en-US" smtClean="0">
                <a:effectLst>
                  <a:outerShdw blurRad="38100" dist="38100" dir="2700000" algn="tl">
                    <a:srgbClr val="C0C0C0"/>
                  </a:outerShdw>
                </a:effectLst>
                <a:ea typeface="ＭＳ Ｐゴシック" pitchFamily="34" charset="-128"/>
              </a:rPr>
              <a:t>Pyramids</a:t>
            </a:r>
          </a:p>
        </p:txBody>
      </p:sp>
      <p:pic>
        <p:nvPicPr>
          <p:cNvPr id="53250" name="Content Placeholder 3" descr="pyramids ecology.png"/>
          <p:cNvPicPr>
            <a:picLocks noGrp="1" noChangeAspect="1"/>
          </p:cNvPicPr>
          <p:nvPr>
            <p:ph idx="1"/>
          </p:nvPr>
        </p:nvPicPr>
        <p:blipFill>
          <a:blip r:embed="rId2" cstate="print"/>
          <a:srcRect/>
          <a:stretch>
            <a:fillRect/>
          </a:stretch>
        </p:blipFill>
        <p:spPr>
          <a:xfrm>
            <a:off x="1357313" y="1905000"/>
            <a:ext cx="7177087" cy="3643313"/>
          </a:xfr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square" lIns="91440" tIns="45720" rIns="91440" bIns="45720" numCol="1" anchorCtr="0" compatLnSpc="1">
            <a:prstTxWarp prst="textNoShape">
              <a:avLst/>
            </a:prstTxWarp>
          </a:bodyPr>
          <a:lstStyle/>
          <a:p>
            <a:r>
              <a:rPr lang="en-US" smtClean="0">
                <a:effectLst>
                  <a:outerShdw blurRad="38100" dist="38100" dir="2700000" algn="tl">
                    <a:srgbClr val="C0C0C0"/>
                  </a:outerShdw>
                </a:effectLst>
                <a:ea typeface="ＭＳ Ｐゴシック" pitchFamily="34" charset="-128"/>
              </a:rPr>
              <a:t>Cycling of Matter </a:t>
            </a:r>
          </a:p>
        </p:txBody>
      </p:sp>
      <p:pic>
        <p:nvPicPr>
          <p:cNvPr id="54274" name="Content Placeholder 3" descr="NutrientCycling.gif"/>
          <p:cNvPicPr>
            <a:picLocks noGrp="1" noChangeAspect="1"/>
          </p:cNvPicPr>
          <p:nvPr>
            <p:ph idx="1"/>
          </p:nvPr>
        </p:nvPicPr>
        <p:blipFill>
          <a:blip r:embed="rId2" cstate="print"/>
          <a:srcRect/>
          <a:stretch>
            <a:fillRect/>
          </a:stretch>
        </p:blipFill>
        <p:spPr>
          <a:xfrm>
            <a:off x="1447800" y="1219200"/>
            <a:ext cx="6353175" cy="5638800"/>
          </a:xfr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square" lIns="91440" tIns="45720" rIns="91440" bIns="45720" numCol="1" anchorCtr="0" compatLnSpc="1">
            <a:prstTxWarp prst="textNoShape">
              <a:avLst/>
            </a:prstTxWarp>
          </a:bodyPr>
          <a:lstStyle/>
          <a:p>
            <a:r>
              <a:rPr lang="en-US" smtClean="0">
                <a:effectLst>
                  <a:outerShdw blurRad="38100" dist="38100" dir="2700000" algn="tl">
                    <a:srgbClr val="C0C0C0"/>
                  </a:outerShdw>
                </a:effectLst>
                <a:ea typeface="ＭＳ Ｐゴシック" pitchFamily="34" charset="-128"/>
              </a:rPr>
              <a:t>Carbon Cycle</a:t>
            </a:r>
          </a:p>
        </p:txBody>
      </p:sp>
      <p:pic>
        <p:nvPicPr>
          <p:cNvPr id="55298" name="Content Placeholder 4" descr="carbon cycle.jpg"/>
          <p:cNvPicPr>
            <a:picLocks noGrp="1" noChangeAspect="1"/>
          </p:cNvPicPr>
          <p:nvPr>
            <p:ph idx="1"/>
          </p:nvPr>
        </p:nvPicPr>
        <p:blipFill>
          <a:blip r:embed="rId2" cstate="print"/>
          <a:srcRect/>
          <a:stretch>
            <a:fillRect/>
          </a:stretch>
        </p:blipFill>
        <p:spPr>
          <a:xfrm>
            <a:off x="1600200" y="1447800"/>
            <a:ext cx="6858000" cy="4592638"/>
          </a:xfr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pic>
        <p:nvPicPr>
          <p:cNvPr id="56322" name="Content Placeholder 3" descr="the_carbon_cycle step 1.gif"/>
          <p:cNvPicPr>
            <a:picLocks noGrp="1" noChangeAspect="1"/>
          </p:cNvPicPr>
          <p:nvPr>
            <p:ph idx="1"/>
          </p:nvPr>
        </p:nvPicPr>
        <p:blipFill>
          <a:blip r:embed="rId2" cstate="print"/>
          <a:srcRect t="-9241" b="-9241"/>
          <a:stretch>
            <a:fillRect/>
          </a:stretch>
        </p:blip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pic>
        <p:nvPicPr>
          <p:cNvPr id="57346" name="Content Placeholder 3" descr="the_carbon_cycle step 2.gif"/>
          <p:cNvPicPr>
            <a:picLocks noGrp="1" noChangeAspect="1"/>
          </p:cNvPicPr>
          <p:nvPr>
            <p:ph idx="1"/>
          </p:nvPr>
        </p:nvPicPr>
        <p:blipFill>
          <a:blip r:embed="rId2" cstate="print"/>
          <a:srcRect t="-9241" b="-9241"/>
          <a:stretch>
            <a:fillRect/>
          </a:stretch>
        </p:blip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pic>
        <p:nvPicPr>
          <p:cNvPr id="58370" name="Content Placeholder 3" descr="the_carbon_cycle step 3.gif"/>
          <p:cNvPicPr>
            <a:picLocks noGrp="1" noChangeAspect="1"/>
          </p:cNvPicPr>
          <p:nvPr>
            <p:ph idx="1"/>
          </p:nvPr>
        </p:nvPicPr>
        <p:blipFill>
          <a:blip r:embed="rId2" cstate="print"/>
          <a:srcRect t="-9241" b="-9241"/>
          <a:stretch>
            <a:fillRect/>
          </a:stretch>
        </p:blip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square" lIns="91440" tIns="45720" rIns="91440" bIns="45720" numCol="1" anchorCtr="0" compatLnSpc="1">
            <a:prstTxWarp prst="textNoShape">
              <a:avLst/>
            </a:prstTxWarp>
          </a:bodyPr>
          <a:lstStyle/>
          <a:p>
            <a:r>
              <a:rPr lang="en-US" smtClean="0">
                <a:effectLst>
                  <a:outerShdw blurRad="38100" dist="38100" dir="2700000" algn="tl">
                    <a:srgbClr val="C0C0C0"/>
                  </a:outerShdw>
                </a:effectLst>
                <a:ea typeface="ＭＳ Ｐゴシック" pitchFamily="34" charset="-128"/>
              </a:rPr>
              <a:t>Robert T. Paine</a:t>
            </a:r>
          </a:p>
        </p:txBody>
      </p:sp>
      <p:sp>
        <p:nvSpPr>
          <p:cNvPr id="17410" name="Content Placeholder 2"/>
          <p:cNvSpPr>
            <a:spLocks noGrp="1"/>
          </p:cNvSpPr>
          <p:nvPr>
            <p:ph idx="1"/>
          </p:nvPr>
        </p:nvSpPr>
        <p:spPr/>
        <p:txBody>
          <a:bodyPr/>
          <a:lstStyle/>
          <a:p>
            <a:r>
              <a:rPr lang="en-US" smtClean="0">
                <a:ea typeface="ＭＳ Ｐゴシック" pitchFamily="34" charset="-128"/>
              </a:rPr>
              <a:t>Zoologist Robert T. Paine, who coined the term "keystone species," had an unorthodox way of doing his work. </a:t>
            </a:r>
          </a:p>
          <a:p>
            <a:r>
              <a:rPr lang="en-US" smtClean="0">
                <a:ea typeface="ＭＳ Ｐゴシック" pitchFamily="34" charset="-128"/>
              </a:rPr>
              <a:t>It was unorthodox at the time because most ecologists simply observed and measured factors in nature and tried to make conclusions from these.   </a:t>
            </a:r>
          </a:p>
          <a:p>
            <a:pPr>
              <a:buFont typeface="Wingdings 2" pitchFamily="18" charset="2"/>
              <a:buNone/>
            </a:pPr>
            <a:endParaRPr lang="en-US" smtClean="0">
              <a:ea typeface="ＭＳ Ｐゴシック" pitchFamily="34" charset="-128"/>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pic>
        <p:nvPicPr>
          <p:cNvPr id="59394" name="Content Placeholder 3" descr="the_carbon_cycle step 4.gif"/>
          <p:cNvPicPr>
            <a:picLocks noGrp="1" noChangeAspect="1"/>
          </p:cNvPicPr>
          <p:nvPr>
            <p:ph idx="1"/>
          </p:nvPr>
        </p:nvPicPr>
        <p:blipFill>
          <a:blip r:embed="rId2" cstate="print"/>
          <a:srcRect t="-9241" b="-9241"/>
          <a:stretch>
            <a:fillRect/>
          </a:stretch>
        </p:blip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square" lIns="91440" tIns="45720" rIns="91440" bIns="45720" numCol="1" anchorCtr="0" compatLnSpc="1">
            <a:prstTxWarp prst="textNoShape">
              <a:avLst/>
            </a:prstTxWarp>
          </a:bodyPr>
          <a:lstStyle/>
          <a:p>
            <a:r>
              <a:rPr lang="en-US" smtClean="0">
                <a:effectLst>
                  <a:outerShdw blurRad="38100" dist="38100" dir="2700000" algn="tl">
                    <a:srgbClr val="C0C0C0"/>
                  </a:outerShdw>
                </a:effectLst>
                <a:ea typeface="ＭＳ Ｐゴシック" pitchFamily="34" charset="-128"/>
              </a:rPr>
              <a:t>Nitrogen Cycle</a:t>
            </a:r>
          </a:p>
        </p:txBody>
      </p:sp>
      <p:pic>
        <p:nvPicPr>
          <p:cNvPr id="60418" name="Content Placeholder 4" descr="nitrogen.jpg"/>
          <p:cNvPicPr>
            <a:picLocks noGrp="1" noChangeAspect="1"/>
          </p:cNvPicPr>
          <p:nvPr>
            <p:ph idx="1"/>
          </p:nvPr>
        </p:nvPicPr>
        <p:blipFill>
          <a:blip r:embed="rId2" cstate="print"/>
          <a:srcRect/>
          <a:stretch>
            <a:fillRect/>
          </a:stretch>
        </p:blipFill>
        <p:spPr>
          <a:xfrm>
            <a:off x="2089150" y="1447800"/>
            <a:ext cx="5911850" cy="4875213"/>
          </a:xfrm>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square" lIns="91440" tIns="45720" rIns="91440" bIns="45720" numCol="1" anchorCtr="0" compatLnSpc="1">
            <a:prstTxWarp prst="textNoShape">
              <a:avLst/>
            </a:prstTxWarp>
          </a:bodyPr>
          <a:lstStyle/>
          <a:p>
            <a:r>
              <a:rPr lang="en-US" smtClean="0">
                <a:effectLst>
                  <a:outerShdw blurRad="38100" dist="38100" dir="2700000" algn="tl">
                    <a:srgbClr val="C0C0C0"/>
                  </a:outerShdw>
                </a:effectLst>
                <a:ea typeface="ＭＳ Ｐゴシック" pitchFamily="34" charset="-128"/>
              </a:rPr>
              <a:t>Phosphorus Cycle</a:t>
            </a:r>
          </a:p>
        </p:txBody>
      </p:sp>
      <p:pic>
        <p:nvPicPr>
          <p:cNvPr id="61442" name="Content Placeholder 3" descr="PhosphorusCycle-L.gif"/>
          <p:cNvPicPr>
            <a:picLocks noGrp="1" noChangeAspect="1"/>
          </p:cNvPicPr>
          <p:nvPr>
            <p:ph idx="1"/>
          </p:nvPr>
        </p:nvPicPr>
        <p:blipFill>
          <a:blip r:embed="rId2" cstate="print"/>
          <a:srcRect/>
          <a:stretch>
            <a:fillRect/>
          </a:stretch>
        </p:blipFill>
        <p:spPr>
          <a:xfrm>
            <a:off x="1887538" y="1143000"/>
            <a:ext cx="5837237" cy="5516563"/>
          </a:xfrm>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square" lIns="91440" tIns="45720" rIns="91440" bIns="45720" numCol="1" anchorCtr="0" compatLnSpc="1">
            <a:prstTxWarp prst="textNoShape">
              <a:avLst/>
            </a:prstTxWarp>
          </a:bodyPr>
          <a:lstStyle/>
          <a:p>
            <a:r>
              <a:rPr lang="en-US" smtClean="0">
                <a:effectLst>
                  <a:outerShdw blurRad="38100" dist="38100" dir="2700000" algn="tl">
                    <a:srgbClr val="C0C0C0"/>
                  </a:outerShdw>
                </a:effectLst>
                <a:ea typeface="ＭＳ Ｐゴシック" pitchFamily="34" charset="-128"/>
              </a:rPr>
              <a:t>Biotic and Abiotic Factors</a:t>
            </a:r>
          </a:p>
        </p:txBody>
      </p:sp>
      <p:sp>
        <p:nvSpPr>
          <p:cNvPr id="62466" name="Content Placeholder 2"/>
          <p:cNvSpPr>
            <a:spLocks noGrp="1"/>
          </p:cNvSpPr>
          <p:nvPr>
            <p:ph idx="1"/>
          </p:nvPr>
        </p:nvSpPr>
        <p:spPr/>
        <p:txBody>
          <a:bodyPr/>
          <a:lstStyle/>
          <a:p>
            <a:r>
              <a:rPr lang="en-US" smtClean="0">
                <a:ea typeface="ＭＳ Ｐゴシック" pitchFamily="34" charset="-128"/>
              </a:rPr>
              <a:t>Abiotic factors will determine which species can live in an ecosystem</a:t>
            </a:r>
          </a:p>
          <a:p>
            <a:r>
              <a:rPr lang="en-US" sz="2400" smtClean="0">
                <a:ea typeface="ＭＳ Ｐゴシック" pitchFamily="34" charset="-128"/>
              </a:rPr>
              <a:t>e.g.: cactus will thrive in desert, but maple trees will not</a:t>
            </a:r>
          </a:p>
          <a:p>
            <a:r>
              <a:rPr lang="en-US" smtClean="0">
                <a:ea typeface="ＭＳ Ｐゴシック" pitchFamily="34" charset="-128"/>
              </a:rPr>
              <a:t>All species have a range of tolerance</a:t>
            </a:r>
          </a:p>
          <a:p>
            <a:r>
              <a:rPr lang="en-US" smtClean="0">
                <a:ea typeface="ＭＳ Ｐゴシック" pitchFamily="34" charset="-128"/>
              </a:rPr>
              <a:t>Outside this range of an abiotic factor such as temperature, there is a zone of stress</a:t>
            </a:r>
          </a:p>
          <a:p>
            <a:r>
              <a:rPr lang="en-US" smtClean="0">
                <a:ea typeface="ＭＳ Ｐゴシック" pitchFamily="34" charset="-128"/>
              </a:rPr>
              <a:t>Outside this range, there is a zone of intolerance</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square" lIns="91440" tIns="45720" rIns="91440" bIns="45720" numCol="1" anchorCtr="0" compatLnSpc="1">
            <a:prstTxWarp prst="textNoShape">
              <a:avLst/>
            </a:prstTxWarp>
          </a:bodyPr>
          <a:lstStyle/>
          <a:p>
            <a:r>
              <a:rPr lang="en-US" smtClean="0">
                <a:effectLst>
                  <a:outerShdw blurRad="38100" dist="38100" dir="2700000" algn="tl">
                    <a:srgbClr val="C0C0C0"/>
                  </a:outerShdw>
                </a:effectLst>
                <a:ea typeface="ＭＳ Ｐゴシック" pitchFamily="34" charset="-128"/>
              </a:rPr>
              <a:t>Range of Tolerance</a:t>
            </a:r>
          </a:p>
        </p:txBody>
      </p:sp>
      <p:pic>
        <p:nvPicPr>
          <p:cNvPr id="63490" name="Content Placeholder 3" descr="range of tolerance butterfly.jpg"/>
          <p:cNvPicPr>
            <a:picLocks noGrp="1" noChangeAspect="1"/>
          </p:cNvPicPr>
          <p:nvPr>
            <p:ph idx="1"/>
          </p:nvPr>
        </p:nvPicPr>
        <p:blipFill>
          <a:blip r:embed="rId2" cstate="print"/>
          <a:srcRect t="6810" b="6810"/>
          <a:stretch>
            <a:fillRect/>
          </a:stretch>
        </p:blipFill>
        <p:spPr>
          <a:xfrm>
            <a:off x="1066800" y="1447800"/>
            <a:ext cx="8077200" cy="4800600"/>
          </a:xfr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square" lIns="91440" tIns="45720" rIns="91440" bIns="45720" numCol="1" anchorCtr="0" compatLnSpc="1">
            <a:prstTxWarp prst="textNoShape">
              <a:avLst/>
            </a:prstTxWarp>
          </a:bodyPr>
          <a:lstStyle/>
          <a:p>
            <a:r>
              <a:rPr lang="en-US" smtClean="0">
                <a:effectLst>
                  <a:outerShdw blurRad="38100" dist="38100" dir="2700000" algn="tl">
                    <a:srgbClr val="C0C0C0"/>
                  </a:outerShdw>
                </a:effectLst>
                <a:ea typeface="ＭＳ Ｐゴシック" pitchFamily="34" charset="-128"/>
              </a:rPr>
              <a:t>Distribution of a species</a:t>
            </a:r>
          </a:p>
        </p:txBody>
      </p:sp>
      <p:sp>
        <p:nvSpPr>
          <p:cNvPr id="64514" name="Content Placeholder 2"/>
          <p:cNvSpPr>
            <a:spLocks noGrp="1"/>
          </p:cNvSpPr>
          <p:nvPr>
            <p:ph idx="1"/>
          </p:nvPr>
        </p:nvSpPr>
        <p:spPr/>
        <p:txBody>
          <a:bodyPr/>
          <a:lstStyle/>
          <a:p>
            <a:r>
              <a:rPr lang="en-US" smtClean="0">
                <a:ea typeface="ＭＳ Ｐゴシック" pitchFamily="34" charset="-128"/>
              </a:rPr>
              <a:t>Each ecosystem has a set of abiotic factors that allow certain species to live</a:t>
            </a:r>
          </a:p>
          <a:p>
            <a:endParaRPr lang="en-US" smtClean="0">
              <a:ea typeface="ＭＳ Ｐゴシック" pitchFamily="34" charset="-128"/>
            </a:endParaRPr>
          </a:p>
        </p:txBody>
      </p:sp>
      <p:pic>
        <p:nvPicPr>
          <p:cNvPr id="64515" name="Picture 3" descr="tsuga canadensis distribution.jpg"/>
          <p:cNvPicPr>
            <a:picLocks noChangeAspect="1"/>
          </p:cNvPicPr>
          <p:nvPr/>
        </p:nvPicPr>
        <p:blipFill>
          <a:blip r:embed="rId2" cstate="print"/>
          <a:srcRect/>
          <a:stretch>
            <a:fillRect/>
          </a:stretch>
        </p:blipFill>
        <p:spPr bwMode="auto">
          <a:xfrm>
            <a:off x="1143000" y="2895600"/>
            <a:ext cx="3883025" cy="3225800"/>
          </a:xfrm>
          <a:prstGeom prst="rect">
            <a:avLst/>
          </a:prstGeom>
          <a:noFill/>
          <a:ln w="9525">
            <a:noFill/>
            <a:miter lim="800000"/>
            <a:headEnd/>
            <a:tailEnd/>
          </a:ln>
        </p:spPr>
      </p:pic>
      <p:pic>
        <p:nvPicPr>
          <p:cNvPr id="64516" name="Picture 4" descr="Screen shot 2012-11-29 at 12.19.43 PM.png"/>
          <p:cNvPicPr>
            <a:picLocks noChangeAspect="1"/>
          </p:cNvPicPr>
          <p:nvPr/>
        </p:nvPicPr>
        <p:blipFill>
          <a:blip r:embed="rId3" cstate="print"/>
          <a:srcRect/>
          <a:stretch>
            <a:fillRect/>
          </a:stretch>
        </p:blipFill>
        <p:spPr bwMode="auto">
          <a:xfrm>
            <a:off x="5181600" y="2895600"/>
            <a:ext cx="3821113" cy="3276600"/>
          </a:xfrm>
          <a:prstGeom prst="rect">
            <a:avLst/>
          </a:prstGeom>
          <a:noFill/>
          <a:ln w="9525">
            <a:noFill/>
            <a:miter lim="800000"/>
            <a:headEnd/>
            <a:tailEnd/>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square" lIns="91440" tIns="45720" rIns="91440" bIns="45720" numCol="1" anchorCtr="0" compatLnSpc="1">
            <a:prstTxWarp prst="textNoShape">
              <a:avLst/>
            </a:prstTxWarp>
          </a:bodyPr>
          <a:lstStyle/>
          <a:p>
            <a:r>
              <a:rPr lang="en-US" smtClean="0">
                <a:effectLst>
                  <a:outerShdw blurRad="38100" dist="38100" dir="2700000" algn="tl">
                    <a:srgbClr val="C0C0C0"/>
                  </a:outerShdw>
                </a:effectLst>
                <a:ea typeface="ＭＳ Ｐゴシック" pitchFamily="34" charset="-128"/>
              </a:rPr>
              <a:t>Biotic Factors</a:t>
            </a:r>
          </a:p>
        </p:txBody>
      </p:sp>
      <p:sp>
        <p:nvSpPr>
          <p:cNvPr id="65538" name="Content Placeholder 2"/>
          <p:cNvSpPr>
            <a:spLocks noGrp="1"/>
          </p:cNvSpPr>
          <p:nvPr>
            <p:ph idx="1"/>
          </p:nvPr>
        </p:nvSpPr>
        <p:spPr/>
        <p:txBody>
          <a:bodyPr/>
          <a:lstStyle/>
          <a:p>
            <a:r>
              <a:rPr lang="en-US" smtClean="0">
                <a:ea typeface="ＭＳ Ｐゴシック" pitchFamily="34" charset="-128"/>
              </a:rPr>
              <a:t>The species that live or colonize an area can determine the characteristics of that area as well</a:t>
            </a:r>
          </a:p>
          <a:p>
            <a:pPr lvl="1"/>
            <a:r>
              <a:rPr lang="en-US" smtClean="0">
                <a:ea typeface="ＭＳ Ｐゴシック" pitchFamily="34" charset="-128"/>
              </a:rPr>
              <a:t>Grass plants produce no shade, but oak trees do</a:t>
            </a:r>
          </a:p>
          <a:p>
            <a:pPr lvl="1"/>
            <a:r>
              <a:rPr lang="en-US" smtClean="0">
                <a:ea typeface="ＭＳ Ｐゴシック" pitchFamily="34" charset="-128"/>
              </a:rPr>
              <a:t>Lichen can gradually erode rock to form soil, changing the types of plants that can live in an area.</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square" lIns="91440" tIns="45720" rIns="91440" bIns="45720" numCol="1" anchorCtr="0" compatLnSpc="1">
            <a:prstTxWarp prst="textNoShape">
              <a:avLst/>
            </a:prstTxWarp>
          </a:bodyPr>
          <a:lstStyle/>
          <a:p>
            <a:r>
              <a:rPr lang="en-US" smtClean="0">
                <a:effectLst>
                  <a:outerShdw blurRad="38100" dist="38100" dir="2700000" algn="tl">
                    <a:srgbClr val="C0C0C0"/>
                  </a:outerShdw>
                </a:effectLst>
                <a:ea typeface="ＭＳ Ｐゴシック" pitchFamily="34" charset="-128"/>
              </a:rPr>
              <a:t>Carrying Capacity</a:t>
            </a:r>
          </a:p>
        </p:txBody>
      </p:sp>
      <p:sp>
        <p:nvSpPr>
          <p:cNvPr id="66562" name="Content Placeholder 2"/>
          <p:cNvSpPr>
            <a:spLocks noGrp="1"/>
          </p:cNvSpPr>
          <p:nvPr>
            <p:ph idx="1"/>
          </p:nvPr>
        </p:nvSpPr>
        <p:spPr/>
        <p:txBody>
          <a:bodyPr/>
          <a:lstStyle/>
          <a:p>
            <a:r>
              <a:rPr lang="en-US" smtClean="0">
                <a:ea typeface="ＭＳ Ｐゴシック" pitchFamily="34" charset="-128"/>
              </a:rPr>
              <a:t>The upper limit of organisms that an ecosystem can support for an unlimited amount of time</a:t>
            </a:r>
          </a:p>
          <a:p>
            <a:r>
              <a:rPr lang="en-US" smtClean="0">
                <a:ea typeface="ＭＳ Ｐゴシック" pitchFamily="34" charset="-128"/>
              </a:rPr>
              <a:t>As population size increases, competition for resources increases</a:t>
            </a:r>
          </a:p>
          <a:p>
            <a:r>
              <a:rPr lang="en-US" smtClean="0">
                <a:ea typeface="ＭＳ Ｐゴシック" pitchFamily="34" charset="-128"/>
              </a:rPr>
              <a:t>Individuals become more susceptible to predation and disease</a:t>
            </a:r>
          </a:p>
          <a:p>
            <a:r>
              <a:rPr lang="en-US" smtClean="0">
                <a:ea typeface="ＭＳ Ｐゴシック" pitchFamily="34" charset="-128"/>
              </a:rPr>
              <a:t>Carrying capacity can change because environmental conditions can change</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square" lIns="91440" tIns="45720" rIns="91440" bIns="45720" numCol="1" anchorCtr="0" compatLnSpc="1">
            <a:prstTxWarp prst="textNoShape">
              <a:avLst/>
            </a:prstTxWarp>
          </a:bodyPr>
          <a:lstStyle/>
          <a:p>
            <a:r>
              <a:rPr lang="en-US" smtClean="0">
                <a:effectLst>
                  <a:outerShdw blurRad="38100" dist="38100" dir="2700000" algn="tl">
                    <a:srgbClr val="C0C0C0"/>
                  </a:outerShdw>
                </a:effectLst>
                <a:ea typeface="ＭＳ Ｐゴシック" pitchFamily="34" charset="-128"/>
              </a:rPr>
              <a:t>Carrying Capacity</a:t>
            </a:r>
          </a:p>
        </p:txBody>
      </p:sp>
      <p:pic>
        <p:nvPicPr>
          <p:cNvPr id="67586" name="Content Placeholder 3" descr="logistic.jpg"/>
          <p:cNvPicPr>
            <a:picLocks noGrp="1" noChangeAspect="1"/>
          </p:cNvPicPr>
          <p:nvPr>
            <p:ph idx="1"/>
          </p:nvPr>
        </p:nvPicPr>
        <p:blipFill>
          <a:blip r:embed="rId2" cstate="print"/>
          <a:srcRect t="4477" b="4477"/>
          <a:stretch>
            <a:fillRect/>
          </a:stretch>
        </p:blipFill>
        <p:spPr>
          <a:xfrm>
            <a:off x="1295400" y="1447800"/>
            <a:ext cx="7486650" cy="4792663"/>
          </a:xfrm>
        </p:spPr>
      </p:pic>
      <p:cxnSp>
        <p:nvCxnSpPr>
          <p:cNvPr id="67587" name="Straight Connector 5"/>
          <p:cNvCxnSpPr>
            <a:cxnSpLocks noChangeShapeType="1"/>
          </p:cNvCxnSpPr>
          <p:nvPr/>
        </p:nvCxnSpPr>
        <p:spPr bwMode="auto">
          <a:xfrm flipH="1">
            <a:off x="2438400" y="2209800"/>
            <a:ext cx="6248400" cy="0"/>
          </a:xfrm>
          <a:prstGeom prst="line">
            <a:avLst/>
          </a:prstGeom>
          <a:noFill/>
          <a:ln w="25400">
            <a:solidFill>
              <a:srgbClr val="C32D2E"/>
            </a:solidFill>
            <a:round/>
            <a:headEnd/>
            <a:tailEnd/>
          </a:ln>
          <a:effectLst>
            <a:outerShdw dist="25400" dir="5400000" rotWithShape="0">
              <a:srgbClr val="808080">
                <a:alpha val="43137"/>
              </a:srgbClr>
            </a:outerShdw>
          </a:effectLst>
        </p:spPr>
      </p:cxn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square" lIns="91440" tIns="45720" rIns="91440" bIns="45720" numCol="1" anchorCtr="0" compatLnSpc="1">
            <a:prstTxWarp prst="textNoShape">
              <a:avLst/>
            </a:prstTxWarp>
          </a:bodyPr>
          <a:lstStyle/>
          <a:p>
            <a:r>
              <a:rPr lang="en-US" smtClean="0">
                <a:effectLst>
                  <a:outerShdw blurRad="38100" dist="38100" dir="2700000" algn="tl">
                    <a:srgbClr val="C0C0C0"/>
                  </a:outerShdw>
                </a:effectLst>
                <a:ea typeface="ＭＳ Ｐゴシック" pitchFamily="34" charset="-128"/>
              </a:rPr>
              <a:t>Biotic Interactions </a:t>
            </a:r>
          </a:p>
        </p:txBody>
      </p:sp>
      <p:sp>
        <p:nvSpPr>
          <p:cNvPr id="68610" name="Content Placeholder 2"/>
          <p:cNvSpPr>
            <a:spLocks noGrp="1"/>
          </p:cNvSpPr>
          <p:nvPr>
            <p:ph idx="1"/>
          </p:nvPr>
        </p:nvSpPr>
        <p:spPr/>
        <p:txBody>
          <a:bodyPr/>
          <a:lstStyle/>
          <a:p>
            <a:r>
              <a:rPr lang="en-US" smtClean="0">
                <a:ea typeface="ＭＳ Ｐゴシック" pitchFamily="34" charset="-128"/>
              </a:rPr>
              <a:t>Competition:  between species, or within species</a:t>
            </a:r>
          </a:p>
          <a:p>
            <a:r>
              <a:rPr lang="en-US" smtClean="0">
                <a:ea typeface="ＭＳ Ｐゴシック" pitchFamily="34" charset="-128"/>
              </a:rPr>
              <a:t>Predation: lynx-hare, owl-vole</a:t>
            </a:r>
          </a:p>
          <a:p>
            <a:r>
              <a:rPr lang="en-US" smtClean="0">
                <a:ea typeface="ＭＳ Ｐゴシック" pitchFamily="34" charset="-128"/>
              </a:rPr>
              <a:t>Symbiosis:  </a:t>
            </a:r>
          </a:p>
          <a:p>
            <a:pPr lvl="1"/>
            <a:r>
              <a:rPr lang="en-US" smtClean="0">
                <a:ea typeface="ＭＳ Ｐゴシック" pitchFamily="34" charset="-128"/>
              </a:rPr>
              <a:t>Parasitism: brown cowbird </a:t>
            </a:r>
          </a:p>
          <a:p>
            <a:pPr lvl="1"/>
            <a:r>
              <a:rPr lang="en-US" smtClean="0">
                <a:ea typeface="ＭＳ Ｐゴシック" pitchFamily="34" charset="-128"/>
              </a:rPr>
              <a:t>Mutualism: lichen – algae and fungus</a:t>
            </a:r>
          </a:p>
          <a:p>
            <a:pPr lvl="1"/>
            <a:r>
              <a:rPr lang="en-US" smtClean="0">
                <a:ea typeface="ＭＳ Ｐゴシック" pitchFamily="34" charset="-128"/>
              </a:rPr>
              <a:t>Commensalism: caribou and mice</a:t>
            </a:r>
          </a:p>
          <a:p>
            <a:pPr lvl="1"/>
            <a:endParaRPr lang="en-US" smtClean="0">
              <a:ea typeface="ＭＳ Ｐゴシック" pitchFamily="34" charset="-128"/>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square" lIns="91440" tIns="45720" rIns="91440" bIns="45720" numCol="1" anchorCtr="0" compatLnSpc="1">
            <a:prstTxWarp prst="textNoShape">
              <a:avLst/>
            </a:prstTxWarp>
          </a:bodyPr>
          <a:lstStyle/>
          <a:p>
            <a:r>
              <a:rPr lang="en-US" smtClean="0">
                <a:effectLst>
                  <a:outerShdw blurRad="38100" dist="38100" dir="2700000" algn="tl">
                    <a:srgbClr val="C0C0C0"/>
                  </a:outerShdw>
                </a:effectLst>
                <a:ea typeface="ＭＳ Ｐゴシック" pitchFamily="34" charset="-128"/>
              </a:rPr>
              <a:t>Paine</a:t>
            </a:r>
            <a:r>
              <a:rPr lang="ja-JP" altLang="en-US" smtClean="0">
                <a:effectLst>
                  <a:outerShdw blurRad="38100" dist="38100" dir="2700000" algn="tl">
                    <a:srgbClr val="C0C0C0"/>
                  </a:outerShdw>
                </a:effectLst>
                <a:ea typeface="ＭＳ Ｐゴシック" pitchFamily="34" charset="-128"/>
              </a:rPr>
              <a:t>’</a:t>
            </a:r>
            <a:r>
              <a:rPr lang="en-US" altLang="ja-JP" smtClean="0">
                <a:effectLst>
                  <a:outerShdw blurRad="38100" dist="38100" dir="2700000" algn="tl">
                    <a:srgbClr val="C0C0C0"/>
                  </a:outerShdw>
                </a:effectLst>
                <a:ea typeface="ＭＳ Ｐゴシック" pitchFamily="34" charset="-128"/>
              </a:rPr>
              <a:t>s experiment</a:t>
            </a:r>
            <a:endParaRPr lang="en-US" smtClean="0">
              <a:effectLst>
                <a:outerShdw blurRad="38100" dist="38100" dir="2700000" algn="tl">
                  <a:srgbClr val="C0C0C0"/>
                </a:outerShdw>
              </a:effectLst>
              <a:ea typeface="ＭＳ Ｐゴシック" pitchFamily="34" charset="-128"/>
            </a:endParaRPr>
          </a:p>
        </p:txBody>
      </p:sp>
      <p:sp>
        <p:nvSpPr>
          <p:cNvPr id="18434" name="Content Placeholder 2"/>
          <p:cNvSpPr>
            <a:spLocks noGrp="1"/>
          </p:cNvSpPr>
          <p:nvPr>
            <p:ph idx="1"/>
          </p:nvPr>
        </p:nvSpPr>
        <p:spPr/>
        <p:txBody>
          <a:bodyPr/>
          <a:lstStyle/>
          <a:p>
            <a:r>
              <a:rPr lang="en-US" smtClean="0">
                <a:ea typeface="ＭＳ Ｐゴシック" pitchFamily="34" charset="-128"/>
              </a:rPr>
              <a:t>Instead of just observing the habitat of the </a:t>
            </a:r>
            <a:r>
              <a:rPr lang="en-US" i="1" smtClean="0">
                <a:ea typeface="ＭＳ Ｐゴシック" pitchFamily="34" charset="-128"/>
              </a:rPr>
              <a:t>Pisaster ochraceus</a:t>
            </a:r>
            <a:r>
              <a:rPr lang="en-US" smtClean="0">
                <a:ea typeface="ＭＳ Ｐゴシック" pitchFamily="34" charset="-128"/>
              </a:rPr>
              <a:t> sea star, Paine experimented by changing the habitat. </a:t>
            </a:r>
          </a:p>
          <a:p>
            <a:r>
              <a:rPr lang="en-US" smtClean="0">
                <a:ea typeface="ＭＳ Ｐゴシック" pitchFamily="34" charset="-128"/>
              </a:rPr>
              <a:t>Paine and his students from the University of Washington spent 25 years removing the starfish from a tidal area on the coast of Tatoosh Island, Washington, in order to see what happened to other species when they were gone. </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square" lIns="91440" tIns="45720" rIns="91440" bIns="45720" numCol="1" anchorCtr="0" compatLnSpc="1">
            <a:prstTxWarp prst="textNoShape">
              <a:avLst/>
            </a:prstTxWarp>
          </a:bodyPr>
          <a:lstStyle/>
          <a:p>
            <a:r>
              <a:rPr lang="en-US" smtClean="0">
                <a:effectLst>
                  <a:outerShdw blurRad="38100" dist="38100" dir="2700000" algn="tl">
                    <a:srgbClr val="C0C0C0"/>
                  </a:outerShdw>
                </a:effectLst>
                <a:ea typeface="ＭＳ Ｐゴシック" pitchFamily="34" charset="-128"/>
              </a:rPr>
              <a:t>Terrestrial Ecosystems</a:t>
            </a:r>
          </a:p>
        </p:txBody>
      </p:sp>
      <p:sp>
        <p:nvSpPr>
          <p:cNvPr id="69634" name="Content Placeholder 2"/>
          <p:cNvSpPr>
            <a:spLocks noGrp="1"/>
          </p:cNvSpPr>
          <p:nvPr>
            <p:ph idx="1"/>
          </p:nvPr>
        </p:nvSpPr>
        <p:spPr/>
        <p:txBody>
          <a:bodyPr/>
          <a:lstStyle/>
          <a:p>
            <a:r>
              <a:rPr lang="en-US" smtClean="0">
                <a:ea typeface="ＭＳ Ｐゴシック" pitchFamily="34" charset="-128"/>
              </a:rPr>
              <a:t>A </a:t>
            </a:r>
            <a:r>
              <a:rPr lang="en-US" u="sng" smtClean="0">
                <a:ea typeface="ＭＳ Ｐゴシック" pitchFamily="34" charset="-128"/>
              </a:rPr>
              <a:t>biome</a:t>
            </a:r>
            <a:r>
              <a:rPr lang="en-US" smtClean="0">
                <a:ea typeface="ＭＳ Ｐゴシック" pitchFamily="34" charset="-128"/>
              </a:rPr>
              <a:t> is a large geographic area that has a characteristic climate (temperature and precipitation) and set of biotic and abiotic features</a:t>
            </a:r>
          </a:p>
          <a:p>
            <a:r>
              <a:rPr lang="en-US" smtClean="0">
                <a:ea typeface="ＭＳ Ｐゴシック" pitchFamily="34" charset="-128"/>
              </a:rPr>
              <a:t>In Canada, there are four major biomes</a:t>
            </a:r>
          </a:p>
          <a:p>
            <a:pPr lvl="1"/>
            <a:r>
              <a:rPr lang="en-US" smtClean="0">
                <a:ea typeface="ＭＳ Ｐゴシック" pitchFamily="34" charset="-128"/>
              </a:rPr>
              <a:t>Temperate deciduous forest</a:t>
            </a:r>
          </a:p>
          <a:p>
            <a:pPr lvl="1"/>
            <a:r>
              <a:rPr lang="en-US" smtClean="0">
                <a:ea typeface="ＭＳ Ｐゴシック" pitchFamily="34" charset="-128"/>
              </a:rPr>
              <a:t>Boreal forest</a:t>
            </a:r>
          </a:p>
          <a:p>
            <a:pPr lvl="1"/>
            <a:r>
              <a:rPr lang="en-US" smtClean="0">
                <a:ea typeface="ＭＳ Ｐゴシック" pitchFamily="34" charset="-128"/>
              </a:rPr>
              <a:t>Grassland</a:t>
            </a:r>
          </a:p>
          <a:p>
            <a:pPr lvl="1"/>
            <a:r>
              <a:rPr lang="en-US" smtClean="0">
                <a:ea typeface="ＭＳ Ｐゴシック" pitchFamily="34" charset="-128"/>
              </a:rPr>
              <a:t>Mountain forest</a:t>
            </a:r>
          </a:p>
          <a:p>
            <a:pPr lvl="1"/>
            <a:r>
              <a:rPr lang="en-US" smtClean="0">
                <a:ea typeface="ＭＳ Ｐゴシック" pitchFamily="34" charset="-128"/>
              </a:rPr>
              <a:t>Tundra</a:t>
            </a:r>
          </a:p>
          <a:p>
            <a:endParaRPr lang="en-US" smtClean="0">
              <a:ea typeface="ＭＳ Ｐゴシック" pitchFamily="34" charset="-128"/>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066800" y="304800"/>
            <a:ext cx="8229600" cy="1143000"/>
          </a:xfrm>
        </p:spPr>
        <p:txBody>
          <a:bodyPr/>
          <a:lstStyle/>
          <a:p>
            <a:pPr>
              <a:defRPr/>
            </a:pPr>
            <a:r>
              <a:rPr lang="en-CA" dirty="0" smtClean="0"/>
              <a:t>Aquatic Ecosystems</a:t>
            </a:r>
            <a:endParaRPr lang="en-US" dirty="0"/>
          </a:p>
        </p:txBody>
      </p:sp>
      <p:sp>
        <p:nvSpPr>
          <p:cNvPr id="4099" name="Rectangle 3"/>
          <p:cNvSpPr>
            <a:spLocks noGrp="1" noChangeArrowheads="1"/>
          </p:cNvSpPr>
          <p:nvPr>
            <p:ph type="body" sz="half" idx="1"/>
          </p:nvPr>
        </p:nvSpPr>
        <p:spPr>
          <a:xfrm>
            <a:off x="990600" y="1676400"/>
            <a:ext cx="5181600" cy="4114800"/>
          </a:xfrm>
        </p:spPr>
        <p:txBody>
          <a:bodyPr/>
          <a:lstStyle/>
          <a:p>
            <a:pPr>
              <a:lnSpc>
                <a:spcPct val="90000"/>
              </a:lnSpc>
            </a:pPr>
            <a:r>
              <a:rPr lang="en-US" smtClean="0">
                <a:ea typeface="ＭＳ Ｐゴシック" pitchFamily="34" charset="-128"/>
              </a:rPr>
              <a:t>Water covers more than two-thirds of our planet</a:t>
            </a:r>
          </a:p>
          <a:p>
            <a:pPr>
              <a:lnSpc>
                <a:spcPct val="90000"/>
              </a:lnSpc>
            </a:pPr>
            <a:r>
              <a:rPr lang="en-US" smtClean="0">
                <a:ea typeface="ＭＳ Ｐゴシック" pitchFamily="34" charset="-128"/>
              </a:rPr>
              <a:t>97% of the water is salt water</a:t>
            </a:r>
          </a:p>
          <a:p>
            <a:pPr>
              <a:lnSpc>
                <a:spcPct val="90000"/>
              </a:lnSpc>
            </a:pPr>
            <a:r>
              <a:rPr lang="en-US" smtClean="0">
                <a:ea typeface="ＭＳ Ｐゴシック" pitchFamily="34" charset="-128"/>
              </a:rPr>
              <a:t>Freshwater is available in rivers, streams, lakes, and groundwater.  </a:t>
            </a:r>
          </a:p>
          <a:p>
            <a:pPr>
              <a:lnSpc>
                <a:spcPct val="90000"/>
              </a:lnSpc>
            </a:pPr>
            <a:r>
              <a:rPr lang="en-US" smtClean="0">
                <a:ea typeface="ＭＳ Ｐゴシック" pitchFamily="34" charset="-128"/>
              </a:rPr>
              <a:t>Some is stored as snow or ice – these often act as the source of freshwater rivers</a:t>
            </a:r>
          </a:p>
        </p:txBody>
      </p:sp>
      <p:pic>
        <p:nvPicPr>
          <p:cNvPr id="70659" name="Picture 6" descr="earth1"/>
          <p:cNvPicPr>
            <a:picLocks noGrp="1" noChangeAspect="1" noChangeArrowheads="1"/>
          </p:cNvPicPr>
          <p:nvPr>
            <p:ph type="clipArt" sz="half" idx="2"/>
          </p:nvPr>
        </p:nvPicPr>
        <p:blipFill>
          <a:blip r:embed="rId2" cstate="print"/>
          <a:srcRect/>
          <a:stretch>
            <a:fillRect/>
          </a:stretch>
        </p:blipFill>
        <p:spPr>
          <a:xfrm>
            <a:off x="6248400" y="1295400"/>
            <a:ext cx="2667000" cy="2667000"/>
          </a:xfr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099">
                                            <p:txEl>
                                              <p:pRg st="1" end="1"/>
                                            </p:txEl>
                                          </p:spTgt>
                                        </p:tgtEl>
                                        <p:attrNameLst>
                                          <p:attrName>style.visibility</p:attrName>
                                        </p:attrNameLst>
                                      </p:cBhvr>
                                      <p:to>
                                        <p:strVal val="visible"/>
                                      </p:to>
                                    </p:set>
                                    <p:animEffect transition="in" filter="blinds(horizontal)">
                                      <p:cBhvr>
                                        <p:cTn id="7" dur="500"/>
                                        <p:tgtEl>
                                          <p:spTgt spid="4099">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4099">
                                            <p:txEl>
                                              <p:pRg st="2" end="2"/>
                                            </p:txEl>
                                          </p:spTgt>
                                        </p:tgtEl>
                                        <p:attrNameLst>
                                          <p:attrName>style.visibility</p:attrName>
                                        </p:attrNameLst>
                                      </p:cBhvr>
                                      <p:to>
                                        <p:strVal val="visible"/>
                                      </p:to>
                                    </p:set>
                                    <p:animEffect transition="in" filter="blinds(horizontal)">
                                      <p:cBhvr>
                                        <p:cTn id="12" dur="500"/>
                                        <p:tgtEl>
                                          <p:spTgt spid="4099">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4099">
                                            <p:txEl>
                                              <p:pRg st="3" end="3"/>
                                            </p:txEl>
                                          </p:spTgt>
                                        </p:tgtEl>
                                        <p:attrNameLst>
                                          <p:attrName>style.visibility</p:attrName>
                                        </p:attrNameLst>
                                      </p:cBhvr>
                                      <p:to>
                                        <p:strVal val="visible"/>
                                      </p:to>
                                    </p:set>
                                    <p:animEffect transition="in" filter="blinds(horizontal)">
                                      <p:cBhvr>
                                        <p:cTn id="17" dur="500"/>
                                        <p:tgtEl>
                                          <p:spTgt spid="409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square" lIns="91440" tIns="45720" rIns="91440" bIns="45720" numCol="1" anchorCtr="0" compatLnSpc="1">
            <a:prstTxWarp prst="textNoShape">
              <a:avLst/>
            </a:prstTxWarp>
          </a:bodyPr>
          <a:lstStyle/>
          <a:p>
            <a:r>
              <a:rPr lang="en-US" smtClean="0">
                <a:effectLst>
                  <a:outerShdw blurRad="38100" dist="38100" dir="2700000" algn="tl">
                    <a:srgbClr val="C0C0C0"/>
                  </a:outerShdw>
                </a:effectLst>
                <a:ea typeface="ＭＳ Ｐゴシック" pitchFamily="34" charset="-128"/>
              </a:rPr>
              <a:t>Aquatic Communities</a:t>
            </a:r>
          </a:p>
        </p:txBody>
      </p:sp>
      <p:sp>
        <p:nvSpPr>
          <p:cNvPr id="71682" name="Content Placeholder 2"/>
          <p:cNvSpPr>
            <a:spLocks noGrp="1"/>
          </p:cNvSpPr>
          <p:nvPr>
            <p:ph idx="1"/>
          </p:nvPr>
        </p:nvSpPr>
        <p:spPr>
          <a:xfrm>
            <a:off x="1644650" y="1295400"/>
            <a:ext cx="7499350" cy="4800600"/>
          </a:xfrm>
        </p:spPr>
        <p:txBody>
          <a:bodyPr/>
          <a:lstStyle/>
          <a:p>
            <a:r>
              <a:rPr lang="en-US" sz="2800" smtClean="0">
                <a:ea typeface="ＭＳ Ｐゴシック" pitchFamily="34" charset="-128"/>
              </a:rPr>
              <a:t>Ocean</a:t>
            </a:r>
          </a:p>
          <a:p>
            <a:pPr lvl="1"/>
            <a:r>
              <a:rPr lang="en-US" sz="2400" smtClean="0">
                <a:ea typeface="ＭＳ Ｐゴシック" pitchFamily="34" charset="-128"/>
              </a:rPr>
              <a:t>Pelagic – light penetrates top few meters</a:t>
            </a:r>
          </a:p>
          <a:p>
            <a:pPr lvl="1"/>
            <a:r>
              <a:rPr lang="en-US" sz="2400" smtClean="0">
                <a:ea typeface="ＭＳ Ｐゴシック" pitchFamily="34" charset="-128"/>
              </a:rPr>
              <a:t>Abyssal – light is absent</a:t>
            </a:r>
          </a:p>
          <a:p>
            <a:r>
              <a:rPr lang="en-US" sz="2800" smtClean="0">
                <a:ea typeface="ＭＳ Ｐゴシック" pitchFamily="34" charset="-128"/>
              </a:rPr>
              <a:t>Continental Shelf</a:t>
            </a:r>
          </a:p>
          <a:p>
            <a:pPr lvl="1"/>
            <a:r>
              <a:rPr lang="en-US" sz="2400" smtClean="0">
                <a:ea typeface="ＭＳ Ｐゴシック" pitchFamily="34" charset="-128"/>
              </a:rPr>
              <a:t>Inter-tidal – hear shore – many specially adapted species</a:t>
            </a:r>
          </a:p>
          <a:p>
            <a:pPr lvl="1"/>
            <a:r>
              <a:rPr lang="en-US" sz="2400" smtClean="0">
                <a:ea typeface="ＭＳ Ｐゴシック" pitchFamily="34" charset="-128"/>
              </a:rPr>
              <a:t>Coral reefs – distinctive communities dominated by coral, algae and plankton</a:t>
            </a:r>
          </a:p>
          <a:p>
            <a:r>
              <a:rPr lang="en-US" sz="2800" smtClean="0">
                <a:ea typeface="ＭＳ Ｐゴシック" pitchFamily="34" charset="-128"/>
              </a:rPr>
              <a:t>Freshwater</a:t>
            </a:r>
          </a:p>
          <a:p>
            <a:pPr lvl="1"/>
            <a:r>
              <a:rPr lang="en-US" sz="2400" smtClean="0">
                <a:ea typeface="ＭＳ Ｐゴシック" pitchFamily="34" charset="-128"/>
              </a:rPr>
              <a:t>Lakes</a:t>
            </a:r>
          </a:p>
          <a:p>
            <a:pPr lvl="1"/>
            <a:r>
              <a:rPr lang="en-US" sz="2400" smtClean="0">
                <a:ea typeface="ＭＳ Ｐゴシック" pitchFamily="34" charset="-128"/>
              </a:rPr>
              <a:t>Rivers </a:t>
            </a:r>
          </a:p>
          <a:p>
            <a:pPr lvl="1"/>
            <a:r>
              <a:rPr lang="en-US" sz="2400" smtClean="0">
                <a:ea typeface="ＭＳ Ｐゴシック" pitchFamily="34" charset="-128"/>
              </a:rPr>
              <a:t>Wetlands – swamps, marshes, bogs and fens</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Grp="1" noChangeArrowheads="1"/>
          </p:cNvSpPr>
          <p:nvPr>
            <p:ph type="body" idx="1"/>
          </p:nvPr>
        </p:nvSpPr>
        <p:spPr>
          <a:xfrm>
            <a:off x="990600" y="685800"/>
            <a:ext cx="7848600" cy="5791200"/>
          </a:xfrm>
        </p:spPr>
        <p:txBody>
          <a:bodyPr/>
          <a:lstStyle/>
          <a:p>
            <a:pPr marL="82550" indent="0">
              <a:lnSpc>
                <a:spcPct val="90000"/>
              </a:lnSpc>
              <a:buFont typeface="Wingdings 2" charset="0"/>
              <a:buNone/>
              <a:defRPr/>
            </a:pPr>
            <a:r>
              <a:rPr lang="en-US" dirty="0">
                <a:solidFill>
                  <a:schemeClr val="tx2"/>
                </a:solidFill>
              </a:rPr>
              <a:t>Plants and animals in aquatic ecosystems have adapted to abiotic conditions such as:</a:t>
            </a:r>
          </a:p>
          <a:p>
            <a:pPr lvl="1">
              <a:lnSpc>
                <a:spcPct val="90000"/>
              </a:lnSpc>
              <a:buFont typeface="Verdana" charset="0"/>
              <a:buChar char="◦"/>
              <a:defRPr/>
            </a:pPr>
            <a:r>
              <a:rPr lang="en-US" sz="3600" dirty="0">
                <a:effectLst>
                  <a:outerShdw blurRad="38100" dist="38100" dir="2700000" algn="tl">
                    <a:srgbClr val="FFFFFF"/>
                  </a:outerShdw>
                </a:effectLst>
              </a:rPr>
              <a:t>Less oxygen available, which limits activity</a:t>
            </a:r>
          </a:p>
          <a:p>
            <a:pPr lvl="1">
              <a:lnSpc>
                <a:spcPct val="90000"/>
              </a:lnSpc>
              <a:buFont typeface="Verdana" charset="0"/>
              <a:buChar char="◦"/>
              <a:defRPr/>
            </a:pPr>
            <a:r>
              <a:rPr lang="en-US" sz="3600" dirty="0">
                <a:effectLst>
                  <a:outerShdw blurRad="38100" dist="38100" dir="2700000" algn="tl">
                    <a:srgbClr val="FFFFFF"/>
                  </a:outerShdw>
                </a:effectLst>
              </a:rPr>
              <a:t>Water is 800 times denser than air, making it difficult to move through</a:t>
            </a:r>
          </a:p>
          <a:p>
            <a:pPr lvl="1">
              <a:lnSpc>
                <a:spcPct val="90000"/>
              </a:lnSpc>
              <a:buFont typeface="Verdana" charset="0"/>
              <a:buChar char="◦"/>
              <a:defRPr/>
            </a:pPr>
            <a:r>
              <a:rPr lang="en-US" sz="3600" dirty="0">
                <a:effectLst>
                  <a:outerShdw blurRad="38100" dist="38100" dir="2700000" algn="tl">
                    <a:srgbClr val="FFFFFF"/>
                  </a:outerShdw>
                </a:effectLst>
              </a:rPr>
              <a:t>Dramatic pressure changes , making it difficult for species to travel to different depths</a:t>
            </a:r>
            <a:endParaRPr lang="en-US" dirty="0">
              <a:effectLst>
                <a:outerShdw blurRad="38100" dist="38100" dir="2700000" algn="tl">
                  <a:srgbClr val="FFFFFF"/>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9939">
                                            <p:txEl>
                                              <p:pRg st="1" end="1"/>
                                            </p:txEl>
                                          </p:spTgt>
                                        </p:tgtEl>
                                        <p:attrNameLst>
                                          <p:attrName>style.visibility</p:attrName>
                                        </p:attrNameLst>
                                      </p:cBhvr>
                                      <p:to>
                                        <p:strVal val="visible"/>
                                      </p:to>
                                    </p:set>
                                    <p:animEffect transition="in" filter="blinds(horizontal)">
                                      <p:cBhvr>
                                        <p:cTn id="7" dur="500"/>
                                        <p:tgtEl>
                                          <p:spTgt spid="39939">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9939">
                                            <p:txEl>
                                              <p:pRg st="2" end="2"/>
                                            </p:txEl>
                                          </p:spTgt>
                                        </p:tgtEl>
                                        <p:attrNameLst>
                                          <p:attrName>style.visibility</p:attrName>
                                        </p:attrNameLst>
                                      </p:cBhvr>
                                      <p:to>
                                        <p:strVal val="visible"/>
                                      </p:to>
                                    </p:set>
                                    <p:animEffect transition="in" filter="blinds(horizontal)">
                                      <p:cBhvr>
                                        <p:cTn id="12" dur="500"/>
                                        <p:tgtEl>
                                          <p:spTgt spid="39939">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39939">
                                            <p:txEl>
                                              <p:pRg st="3" end="3"/>
                                            </p:txEl>
                                          </p:spTgt>
                                        </p:tgtEl>
                                        <p:attrNameLst>
                                          <p:attrName>style.visibility</p:attrName>
                                        </p:attrNameLst>
                                      </p:cBhvr>
                                      <p:to>
                                        <p:strVal val="visible"/>
                                      </p:to>
                                    </p:set>
                                    <p:animEffect transition="in" filter="blinds(horizontal)">
                                      <p:cBhvr>
                                        <p:cTn id="17" dur="500"/>
                                        <p:tgtEl>
                                          <p:spTgt spid="3993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p:cNvSpPr>
            <a:spLocks noGrp="1" noChangeArrowheads="1"/>
          </p:cNvSpPr>
          <p:nvPr>
            <p:ph type="title"/>
          </p:nvPr>
        </p:nvSpPr>
        <p:spPr bwMode="auto">
          <a:xfrm>
            <a:off x="1143000" y="228600"/>
            <a:ext cx="7315200" cy="914400"/>
          </a:xfrm>
        </p:spPr>
        <p:txBody>
          <a:bodyPr vert="horz" wrap="square" lIns="91440" tIns="45720" rIns="91440" bIns="45720" numCol="1" anchorCtr="0" compatLnSpc="1">
            <a:prstTxWarp prst="textNoShape">
              <a:avLst/>
            </a:prstTxWarp>
          </a:bodyPr>
          <a:lstStyle/>
          <a:p>
            <a:r>
              <a:rPr lang="en-US" smtClean="0">
                <a:solidFill>
                  <a:srgbClr val="4F271C"/>
                </a:solidFill>
                <a:effectLst/>
                <a:ea typeface="ＭＳ Ｐゴシック" pitchFamily="34" charset="-128"/>
              </a:rPr>
              <a:t>Abiotic Factors in Lakes</a:t>
            </a:r>
          </a:p>
        </p:txBody>
      </p:sp>
      <p:sp>
        <p:nvSpPr>
          <p:cNvPr id="44035" name="Rectangle 3"/>
          <p:cNvSpPr>
            <a:spLocks noGrp="1" noChangeArrowheads="1"/>
          </p:cNvSpPr>
          <p:nvPr>
            <p:ph type="body" idx="1"/>
          </p:nvPr>
        </p:nvSpPr>
        <p:spPr>
          <a:xfrm>
            <a:off x="1219200" y="1143000"/>
            <a:ext cx="7543800" cy="4953000"/>
          </a:xfrm>
        </p:spPr>
        <p:txBody>
          <a:bodyPr/>
          <a:lstStyle/>
          <a:p>
            <a:r>
              <a:rPr lang="en-US" sz="3500" smtClean="0">
                <a:ea typeface="ＭＳ Ｐゴシック" pitchFamily="34" charset="-128"/>
              </a:rPr>
              <a:t>Amount of light available</a:t>
            </a:r>
          </a:p>
          <a:p>
            <a:r>
              <a:rPr lang="en-US" sz="3500" smtClean="0">
                <a:ea typeface="ＭＳ Ｐゴシック" pitchFamily="34" charset="-128"/>
              </a:rPr>
              <a:t>Water temperature</a:t>
            </a:r>
          </a:p>
          <a:p>
            <a:r>
              <a:rPr lang="en-US" sz="3500" smtClean="0">
                <a:ea typeface="ＭＳ Ｐゴシック" pitchFamily="34" charset="-128"/>
              </a:rPr>
              <a:t>Oxygen levels</a:t>
            </a:r>
          </a:p>
          <a:p>
            <a:pPr lvl="1"/>
            <a:r>
              <a:rPr lang="en-US" sz="3500" smtClean="0">
                <a:ea typeface="ＭＳ Ｐゴシック" pitchFamily="34" charset="-128"/>
              </a:rPr>
              <a:t>Lakes are divided into zones which are characterized by these abiotic factors.</a:t>
            </a:r>
          </a:p>
          <a:p>
            <a:pPr lvl="1"/>
            <a:r>
              <a:rPr lang="en-US" sz="3500" smtClean="0">
                <a:ea typeface="ＭＳ Ｐゴシック" pitchFamily="34" charset="-128"/>
              </a:rPr>
              <a:t>Abiotic factors dictate the organisms that will reside in each zone.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44035">
                                            <p:txEl>
                                              <p:pRg st="1" end="1"/>
                                            </p:txEl>
                                          </p:spTgt>
                                        </p:tgtEl>
                                        <p:attrNameLst>
                                          <p:attrName>style.visibility</p:attrName>
                                        </p:attrNameLst>
                                      </p:cBhvr>
                                      <p:to>
                                        <p:strVal val="visible"/>
                                      </p:to>
                                    </p:set>
                                    <p:animEffect transition="in" filter="box(in)">
                                      <p:cBhvr>
                                        <p:cTn id="7" dur="500"/>
                                        <p:tgtEl>
                                          <p:spTgt spid="44035">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44035">
                                            <p:txEl>
                                              <p:pRg st="2" end="2"/>
                                            </p:txEl>
                                          </p:spTgt>
                                        </p:tgtEl>
                                        <p:attrNameLst>
                                          <p:attrName>style.visibility</p:attrName>
                                        </p:attrNameLst>
                                      </p:cBhvr>
                                      <p:to>
                                        <p:strVal val="visible"/>
                                      </p:to>
                                    </p:set>
                                    <p:animEffect transition="in" filter="box(in)">
                                      <p:cBhvr>
                                        <p:cTn id="12" dur="500"/>
                                        <p:tgtEl>
                                          <p:spTgt spid="44035">
                                            <p:txEl>
                                              <p:pRg st="2" end="2"/>
                                            </p:txEl>
                                          </p:spTgt>
                                        </p:tgtEl>
                                      </p:cBhvr>
                                    </p:animEffect>
                                  </p:childTnLst>
                                </p:cTn>
                              </p:par>
                              <p:par>
                                <p:cTn id="13" presetID="4" presetClass="entr" presetSubtype="16" fill="hold" nodeType="withEffect">
                                  <p:stCondLst>
                                    <p:cond delay="0"/>
                                  </p:stCondLst>
                                  <p:childTnLst>
                                    <p:set>
                                      <p:cBhvr>
                                        <p:cTn id="14" dur="1" fill="hold">
                                          <p:stCondLst>
                                            <p:cond delay="0"/>
                                          </p:stCondLst>
                                        </p:cTn>
                                        <p:tgtEl>
                                          <p:spTgt spid="44035">
                                            <p:txEl>
                                              <p:pRg st="3" end="3"/>
                                            </p:txEl>
                                          </p:spTgt>
                                        </p:tgtEl>
                                        <p:attrNameLst>
                                          <p:attrName>style.visibility</p:attrName>
                                        </p:attrNameLst>
                                      </p:cBhvr>
                                      <p:to>
                                        <p:strVal val="visible"/>
                                      </p:to>
                                    </p:set>
                                    <p:animEffect transition="in" filter="box(in)">
                                      <p:cBhvr>
                                        <p:cTn id="15" dur="500"/>
                                        <p:tgtEl>
                                          <p:spTgt spid="44035">
                                            <p:txEl>
                                              <p:pRg st="3" end="3"/>
                                            </p:txEl>
                                          </p:spTgt>
                                        </p:tgtEl>
                                      </p:cBhvr>
                                    </p:animEffect>
                                  </p:childTnLst>
                                </p:cTn>
                              </p:par>
                              <p:par>
                                <p:cTn id="16" presetID="4" presetClass="entr" presetSubtype="16" fill="hold" nodeType="withEffect">
                                  <p:stCondLst>
                                    <p:cond delay="0"/>
                                  </p:stCondLst>
                                  <p:childTnLst>
                                    <p:set>
                                      <p:cBhvr>
                                        <p:cTn id="17" dur="1" fill="hold">
                                          <p:stCondLst>
                                            <p:cond delay="0"/>
                                          </p:stCondLst>
                                        </p:cTn>
                                        <p:tgtEl>
                                          <p:spTgt spid="44035">
                                            <p:txEl>
                                              <p:pRg st="4" end="4"/>
                                            </p:txEl>
                                          </p:spTgt>
                                        </p:tgtEl>
                                        <p:attrNameLst>
                                          <p:attrName>style.visibility</p:attrName>
                                        </p:attrNameLst>
                                      </p:cBhvr>
                                      <p:to>
                                        <p:strVal val="visible"/>
                                      </p:to>
                                    </p:set>
                                    <p:animEffect transition="in" filter="box(in)">
                                      <p:cBhvr>
                                        <p:cTn id="18" dur="500"/>
                                        <p:tgtEl>
                                          <p:spTgt spid="4403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square" lIns="91440" tIns="45720" rIns="91440" bIns="45720" numCol="1" anchorCtr="0" compatLnSpc="1">
            <a:prstTxWarp prst="textNoShape">
              <a:avLst/>
            </a:prstTxWarp>
          </a:bodyPr>
          <a:lstStyle/>
          <a:p>
            <a:r>
              <a:rPr lang="en-US" smtClean="0">
                <a:solidFill>
                  <a:srgbClr val="4F271C"/>
                </a:solidFill>
                <a:effectLst>
                  <a:outerShdw blurRad="38100" dist="38100" dir="2700000" algn="tl">
                    <a:srgbClr val="C0C0C0"/>
                  </a:outerShdw>
                </a:effectLst>
                <a:ea typeface="ＭＳ Ｐゴシック" pitchFamily="34" charset="-128"/>
              </a:rPr>
              <a:t>Types of Lakes</a:t>
            </a:r>
          </a:p>
        </p:txBody>
      </p:sp>
      <p:sp>
        <p:nvSpPr>
          <p:cNvPr id="3" name="Content Placeholder 2"/>
          <p:cNvSpPr>
            <a:spLocks noGrp="1"/>
          </p:cNvSpPr>
          <p:nvPr>
            <p:ph idx="1"/>
          </p:nvPr>
        </p:nvSpPr>
        <p:spPr/>
        <p:txBody>
          <a:bodyPr/>
          <a:lstStyle/>
          <a:p>
            <a:pPr marL="609600" indent="-609600">
              <a:buFontTx/>
              <a:buAutoNum type="arabicPeriod"/>
            </a:pPr>
            <a:r>
              <a:rPr lang="en-US" u="sng" smtClean="0">
                <a:effectLst>
                  <a:outerShdw blurRad="38100" dist="38100" dir="2700000" algn="tl">
                    <a:srgbClr val="C0C0C0"/>
                  </a:outerShdw>
                </a:effectLst>
                <a:ea typeface="ＭＳ Ｐゴシック" pitchFamily="34" charset="-128"/>
              </a:rPr>
              <a:t>Oligotrophic</a:t>
            </a:r>
            <a:r>
              <a:rPr lang="en-US" smtClean="0">
                <a:effectLst>
                  <a:outerShdw blurRad="38100" dist="38100" dir="2700000" algn="tl">
                    <a:srgbClr val="C0C0C0"/>
                  </a:outerShdw>
                </a:effectLst>
                <a:ea typeface="ＭＳ Ｐゴシック" pitchFamily="34" charset="-128"/>
              </a:rPr>
              <a:t> – deep and cold, low nutrient levels, producer populations are limited, water very clear.  (Lake Superior is 200 m deep)</a:t>
            </a:r>
          </a:p>
          <a:p>
            <a:pPr marL="609600" indent="-609600">
              <a:buFontTx/>
              <a:buAutoNum type="arabicPeriod"/>
            </a:pPr>
            <a:r>
              <a:rPr lang="en-US" u="sng" smtClean="0">
                <a:effectLst>
                  <a:outerShdw blurRad="38100" dist="38100" dir="2700000" algn="tl">
                    <a:srgbClr val="C0C0C0"/>
                  </a:outerShdw>
                </a:effectLst>
                <a:ea typeface="ＭＳ Ｐゴシック" pitchFamily="34" charset="-128"/>
              </a:rPr>
              <a:t>Eutrophic</a:t>
            </a:r>
            <a:r>
              <a:rPr lang="en-US" smtClean="0">
                <a:effectLst>
                  <a:outerShdw blurRad="38100" dist="38100" dir="2700000" algn="tl">
                    <a:srgbClr val="C0C0C0"/>
                  </a:outerShdw>
                </a:effectLst>
                <a:ea typeface="ＭＳ Ｐゴシック" pitchFamily="34" charset="-128"/>
              </a:rPr>
              <a:t> – shallow and warm, high nutrient content, many photosynthetic organisms, water is murky.</a:t>
            </a:r>
            <a:endParaRPr lang="en-CA" smtClean="0">
              <a:ea typeface="ＭＳ Ｐゴシック" pitchFamily="34" charset="-128"/>
            </a:endParaRPr>
          </a:p>
          <a:p>
            <a:pPr marL="609600" indent="-609600">
              <a:buFontTx/>
              <a:buAutoNum type="arabicPeriod"/>
            </a:pPr>
            <a:endParaRPr lang="en-US" smtClean="0">
              <a:ea typeface="ＭＳ Ｐゴシック" pitchFamily="34" charset="-128"/>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pic>
        <p:nvPicPr>
          <p:cNvPr id="75778" name="Picture 5" descr="Oligo"/>
          <p:cNvPicPr>
            <a:picLocks noGrp="1" noChangeAspect="1" noChangeArrowheads="1"/>
          </p:cNvPicPr>
          <p:nvPr>
            <p:ph idx="1"/>
          </p:nvPr>
        </p:nvPicPr>
        <p:blipFill>
          <a:blip r:embed="rId2" cstate="print"/>
          <a:srcRect t="1865" b="1865"/>
          <a:stretch>
            <a:fillRect/>
          </a:stretch>
        </p:blipFill>
        <p:spPr>
          <a:xfrm>
            <a:off x="1295400" y="228600"/>
            <a:ext cx="4737100" cy="3032125"/>
          </a:xfrm>
        </p:spPr>
      </p:pic>
      <p:pic>
        <p:nvPicPr>
          <p:cNvPr id="75779" name="Picture 10" descr="Eutro"/>
          <p:cNvPicPr>
            <a:picLocks noChangeAspect="1" noChangeArrowheads="1"/>
          </p:cNvPicPr>
          <p:nvPr/>
        </p:nvPicPr>
        <p:blipFill>
          <a:blip r:embed="rId3" cstate="print"/>
          <a:srcRect/>
          <a:stretch>
            <a:fillRect/>
          </a:stretch>
        </p:blipFill>
        <p:spPr bwMode="auto">
          <a:xfrm>
            <a:off x="1295400" y="3505200"/>
            <a:ext cx="4686300" cy="3124200"/>
          </a:xfrm>
          <a:prstGeom prst="rect">
            <a:avLst/>
          </a:prstGeom>
          <a:noFill/>
          <a:ln w="9525">
            <a:noFill/>
            <a:miter lim="800000"/>
            <a:headEnd/>
            <a:tailEnd/>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dirty="0"/>
          </a:p>
        </p:txBody>
      </p:sp>
      <p:sp>
        <p:nvSpPr>
          <p:cNvPr id="3" name="Content Placeholder 2"/>
          <p:cNvSpPr>
            <a:spLocks noGrp="1"/>
          </p:cNvSpPr>
          <p:nvPr>
            <p:ph idx="1"/>
          </p:nvPr>
        </p:nvSpPr>
        <p:spPr/>
        <p:txBody>
          <a:bodyPr/>
          <a:lstStyle/>
          <a:p>
            <a:pPr>
              <a:lnSpc>
                <a:spcPct val="90000"/>
              </a:lnSpc>
              <a:buFont typeface="Wingdings 2" charset="0"/>
              <a:buChar char=""/>
              <a:defRPr/>
            </a:pPr>
            <a:r>
              <a:rPr lang="en-US" sz="2800" dirty="0" smtClean="0">
                <a:effectLst>
                  <a:outerShdw blurRad="38100" dist="38100" dir="2700000" algn="tl">
                    <a:srgbClr val="FFFFFF"/>
                  </a:outerShdw>
                </a:effectLst>
              </a:rPr>
              <a:t>Oligotrophic lakes gradually become eutrophic.</a:t>
            </a:r>
          </a:p>
          <a:p>
            <a:pPr>
              <a:lnSpc>
                <a:spcPct val="90000"/>
              </a:lnSpc>
              <a:buFont typeface="Wingdings 2" charset="0"/>
              <a:buChar char=""/>
              <a:defRPr/>
            </a:pPr>
            <a:r>
              <a:rPr lang="en-US" sz="2800" dirty="0" smtClean="0">
                <a:effectLst>
                  <a:outerShdw blurRad="38100" dist="38100" dir="2700000" algn="tl">
                    <a:srgbClr val="FFFFFF"/>
                  </a:outerShdw>
                </a:effectLst>
              </a:rPr>
              <a:t>Eutrophic lakes become shallow over time and result in dry land.</a:t>
            </a:r>
          </a:p>
          <a:p>
            <a:pPr>
              <a:lnSpc>
                <a:spcPct val="90000"/>
              </a:lnSpc>
              <a:buFont typeface="Wingdings 2" charset="0"/>
              <a:buChar char=""/>
              <a:defRPr/>
            </a:pPr>
            <a:r>
              <a:rPr lang="en-US" sz="2800" dirty="0" smtClean="0">
                <a:effectLst>
                  <a:outerShdw blurRad="38100" dist="38100" dir="2700000" algn="tl">
                    <a:srgbClr val="FFFFFF"/>
                  </a:outerShdw>
                </a:effectLst>
              </a:rPr>
              <a:t>The evolution from a oligotrophic lake to dry land is called eutrophication.</a:t>
            </a:r>
          </a:p>
          <a:p>
            <a:pPr>
              <a:lnSpc>
                <a:spcPct val="90000"/>
              </a:lnSpc>
              <a:buFont typeface="Wingdings 2" charset="0"/>
              <a:buChar char=""/>
              <a:defRPr/>
            </a:pPr>
            <a:r>
              <a:rPr lang="en-US" sz="2800" dirty="0" smtClean="0">
                <a:effectLst>
                  <a:outerShdw blurRad="38100" dist="38100" dir="2700000" algn="tl">
                    <a:srgbClr val="FFFFFF"/>
                  </a:outerShdw>
                </a:effectLst>
              </a:rPr>
              <a:t>This evolutionary change may take hundreds to thousands of years.</a:t>
            </a:r>
          </a:p>
          <a:p>
            <a:pPr>
              <a:lnSpc>
                <a:spcPct val="90000"/>
              </a:lnSpc>
              <a:buFont typeface="Wingdings 2" charset="0"/>
              <a:buChar char=""/>
              <a:defRPr/>
            </a:pPr>
            <a:r>
              <a:rPr lang="en-US" sz="2800" dirty="0" smtClean="0">
                <a:effectLst>
                  <a:outerShdw blurRad="38100" dist="38100" dir="2700000" algn="tl">
                    <a:srgbClr val="FFFFFF"/>
                  </a:outerShdw>
                </a:effectLst>
              </a:rPr>
              <a:t>Human waste can speed up eutrophication.</a:t>
            </a:r>
          </a:p>
          <a:p>
            <a:pPr>
              <a:lnSpc>
                <a:spcPct val="90000"/>
              </a:lnSpc>
              <a:buFont typeface="Wingdings 2" charset="0"/>
              <a:buChar char=""/>
              <a:defRPr/>
            </a:pPr>
            <a:r>
              <a:rPr lang="en-US" sz="2800" dirty="0" smtClean="0">
                <a:effectLst>
                  <a:outerShdw blurRad="38100" dist="38100" dir="2700000" algn="tl">
                    <a:srgbClr val="FFFFFF"/>
                  </a:outerShdw>
                </a:effectLst>
              </a:rPr>
              <a:t>This fact was discovered by the ELA in the 1970s with some controlled experiments</a:t>
            </a:r>
          </a:p>
          <a:p>
            <a:pPr>
              <a:buFont typeface="Wingdings 2" charset="0"/>
              <a:buChar char=""/>
              <a:defRPr/>
            </a:pPr>
            <a:endParaRPr lang="en-US" sz="2800"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square" lIns="91440" tIns="45720" rIns="91440" bIns="45720" numCol="1" anchorCtr="0" compatLnSpc="1">
            <a:prstTxWarp prst="textNoShape">
              <a:avLst/>
            </a:prstTxWarp>
          </a:bodyPr>
          <a:lstStyle/>
          <a:p>
            <a:r>
              <a:rPr lang="en-US" smtClean="0">
                <a:effectLst>
                  <a:outerShdw blurRad="38100" dist="38100" dir="2700000" algn="tl">
                    <a:srgbClr val="C0C0C0"/>
                  </a:outerShdw>
                </a:effectLst>
                <a:ea typeface="ＭＳ Ｐゴシック" pitchFamily="34" charset="-128"/>
              </a:rPr>
              <a:t>Eutrophication</a:t>
            </a:r>
          </a:p>
        </p:txBody>
      </p:sp>
      <p:sp>
        <p:nvSpPr>
          <p:cNvPr id="77826" name="Content Placeholder 2"/>
          <p:cNvSpPr>
            <a:spLocks noGrp="1"/>
          </p:cNvSpPr>
          <p:nvPr>
            <p:ph idx="1"/>
          </p:nvPr>
        </p:nvSpPr>
        <p:spPr>
          <a:xfrm>
            <a:off x="1435100" y="1447800"/>
            <a:ext cx="4660900" cy="4953000"/>
          </a:xfrm>
        </p:spPr>
        <p:txBody>
          <a:bodyPr/>
          <a:lstStyle/>
          <a:p>
            <a:pPr marL="82550" indent="0">
              <a:buFont typeface="Wingdings 2" pitchFamily="18" charset="2"/>
              <a:buNone/>
            </a:pPr>
            <a:r>
              <a:rPr lang="en-US" sz="2800" smtClean="0">
                <a:ea typeface="ＭＳ Ｐゴシック" pitchFamily="34" charset="-128"/>
              </a:rPr>
              <a:t>The two basins of this lake were separated by a plastic curtain.  The lower basin received additions of carbon, nitrogen and phosphorus; the upper basin received carbon and nitrogen only. The bright green colour is from a surface scum of algae resulting from phosphorus additions.</a:t>
            </a:r>
          </a:p>
          <a:p>
            <a:pPr marL="82550" indent="0">
              <a:buFont typeface="Wingdings 2" pitchFamily="18" charset="2"/>
              <a:buNone/>
            </a:pPr>
            <a:endParaRPr lang="en-US" smtClean="0">
              <a:ea typeface="ＭＳ Ｐゴシック" pitchFamily="34" charset="-128"/>
            </a:endParaRPr>
          </a:p>
        </p:txBody>
      </p:sp>
      <p:pic>
        <p:nvPicPr>
          <p:cNvPr id="77827" name="Picture 3" descr="Screen shot 2012-12-07 at 12.53.20 PM.png"/>
          <p:cNvPicPr>
            <a:picLocks noChangeAspect="1"/>
          </p:cNvPicPr>
          <p:nvPr/>
        </p:nvPicPr>
        <p:blipFill>
          <a:blip r:embed="rId2" cstate="print"/>
          <a:srcRect/>
          <a:stretch>
            <a:fillRect/>
          </a:stretch>
        </p:blipFill>
        <p:spPr bwMode="auto">
          <a:xfrm>
            <a:off x="5924550" y="914400"/>
            <a:ext cx="3195638" cy="3327400"/>
          </a:xfrm>
          <a:prstGeom prst="rect">
            <a:avLst/>
          </a:prstGeom>
          <a:noFill/>
          <a:ln w="9525">
            <a:noFill/>
            <a:miter lim="800000"/>
            <a:headEnd/>
            <a:tailEnd/>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square" lIns="91440" tIns="45720" rIns="91440" bIns="45720" numCol="1" anchorCtr="0" compatLnSpc="1">
            <a:prstTxWarp prst="textNoShape">
              <a:avLst/>
            </a:prstTxWarp>
          </a:bodyPr>
          <a:lstStyle/>
          <a:p>
            <a:r>
              <a:rPr lang="en-US" smtClean="0">
                <a:effectLst>
                  <a:outerShdw blurRad="38100" dist="38100" dir="2700000" algn="tl">
                    <a:srgbClr val="C0C0C0"/>
                  </a:outerShdw>
                </a:effectLst>
                <a:ea typeface="ＭＳ Ｐゴシック" pitchFamily="34" charset="-128"/>
              </a:rPr>
              <a:t>Watershed</a:t>
            </a:r>
          </a:p>
        </p:txBody>
      </p:sp>
      <p:sp>
        <p:nvSpPr>
          <p:cNvPr id="78850" name="Content Placeholder 2"/>
          <p:cNvSpPr>
            <a:spLocks noGrp="1"/>
          </p:cNvSpPr>
          <p:nvPr>
            <p:ph idx="1"/>
          </p:nvPr>
        </p:nvSpPr>
        <p:spPr/>
        <p:txBody>
          <a:bodyPr/>
          <a:lstStyle/>
          <a:p>
            <a:r>
              <a:rPr lang="en-US" sz="2800" smtClean="0">
                <a:ea typeface="ＭＳ Ｐゴシック" pitchFamily="34" charset="-128"/>
              </a:rPr>
              <a:t>The entire interconnected set of rivers, lakes and groundwater in a large area</a:t>
            </a:r>
          </a:p>
          <a:p>
            <a:r>
              <a:rPr lang="en-US" sz="2800" smtClean="0">
                <a:ea typeface="ＭＳ Ｐゴシック" pitchFamily="34" charset="-128"/>
              </a:rPr>
              <a:t>The watershed that serves the area where you live is called the Etobicoke Creek Watershed</a:t>
            </a:r>
          </a:p>
          <a:p>
            <a:r>
              <a:rPr lang="en-US" sz="2800" smtClean="0">
                <a:ea typeface="ＭＳ Ｐゴシック" pitchFamily="34" charset="-128"/>
              </a:rPr>
              <a:t>Formed by the Brampton Esker - a long, winding ridge of sand and gravel deposited by glacial meltwaters as glaciers retreated</a:t>
            </a:r>
          </a:p>
          <a:p>
            <a:r>
              <a:rPr lang="en-US" sz="2800" smtClean="0">
                <a:ea typeface="ＭＳ Ｐゴシック" pitchFamily="34" charset="-128"/>
              </a:rPr>
              <a:t>The esker rises north of Mayfield Road and runs between Hurontario Street and Kennedy Road south to Queen Street.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Content Placeholder 2"/>
          <p:cNvSpPr>
            <a:spLocks noGrp="1"/>
          </p:cNvSpPr>
          <p:nvPr>
            <p:ph idx="1"/>
          </p:nvPr>
        </p:nvSpPr>
        <p:spPr>
          <a:xfrm>
            <a:off x="1435100" y="3581400"/>
            <a:ext cx="7023100" cy="3048000"/>
          </a:xfrm>
        </p:spPr>
        <p:txBody>
          <a:bodyPr/>
          <a:lstStyle/>
          <a:p>
            <a:r>
              <a:rPr lang="en-US" sz="2800" smtClean="0">
                <a:ea typeface="ＭＳ Ｐゴシック" pitchFamily="34" charset="-128"/>
              </a:rPr>
              <a:t>The sea stars are a major predator for mussels on Tatoosh Island.  </a:t>
            </a:r>
          </a:p>
          <a:p>
            <a:r>
              <a:rPr lang="en-US" sz="2800" smtClean="0">
                <a:ea typeface="ＭＳ Ｐゴシック" pitchFamily="34" charset="-128"/>
              </a:rPr>
              <a:t>With the sea stars gone, mussels took over the area and crowded out other species. </a:t>
            </a:r>
          </a:p>
          <a:p>
            <a:r>
              <a:rPr lang="en-US" sz="2800" smtClean="0">
                <a:ea typeface="ＭＳ Ｐゴシック" pitchFamily="34" charset="-128"/>
              </a:rPr>
              <a:t>In this ecosystem, the sea star was the keystone species. </a:t>
            </a:r>
            <a:br>
              <a:rPr lang="en-US" sz="2800" smtClean="0">
                <a:ea typeface="ＭＳ Ｐゴシック" pitchFamily="34" charset="-128"/>
              </a:rPr>
            </a:br>
            <a:endParaRPr lang="en-US" sz="2800" smtClean="0">
              <a:ea typeface="ＭＳ Ｐゴシック" pitchFamily="34" charset="-128"/>
            </a:endParaRPr>
          </a:p>
        </p:txBody>
      </p:sp>
      <p:pic>
        <p:nvPicPr>
          <p:cNvPr id="19458" name="Picture 2" descr="Ochre sea stars (Pisaster ochraceus) and California mussels (Mytilus californianus)"/>
          <p:cNvPicPr>
            <a:picLocks noChangeAspect="1" noChangeArrowheads="1"/>
          </p:cNvPicPr>
          <p:nvPr/>
        </p:nvPicPr>
        <p:blipFill>
          <a:blip r:embed="rId2" cstate="print"/>
          <a:srcRect/>
          <a:stretch>
            <a:fillRect/>
          </a:stretch>
        </p:blipFill>
        <p:spPr bwMode="auto">
          <a:xfrm>
            <a:off x="2514600" y="228600"/>
            <a:ext cx="5038725" cy="3359150"/>
          </a:xfrm>
          <a:prstGeom prst="rect">
            <a:avLst/>
          </a:prstGeom>
          <a:noFill/>
          <a:ln w="9525">
            <a:noFill/>
            <a:miter lim="800000"/>
            <a:headEnd/>
            <a:tailEnd/>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square" lIns="91440" tIns="45720" rIns="91440" bIns="45720" numCol="1" anchorCtr="0" compatLnSpc="1">
            <a:prstTxWarp prst="textNoShape">
              <a:avLst/>
            </a:prstTxWarp>
          </a:bodyPr>
          <a:lstStyle/>
          <a:p>
            <a:r>
              <a:rPr lang="en-US" smtClean="0">
                <a:solidFill>
                  <a:srgbClr val="4F271C"/>
                </a:solidFill>
                <a:effectLst>
                  <a:outerShdw blurRad="38100" dist="38100" dir="2700000" algn="tl">
                    <a:srgbClr val="C0C0C0"/>
                  </a:outerShdw>
                </a:effectLst>
                <a:ea typeface="ＭＳ Ｐゴシック" pitchFamily="34" charset="-128"/>
              </a:rPr>
              <a:t>Ecosystem Services</a:t>
            </a:r>
          </a:p>
        </p:txBody>
      </p:sp>
      <p:sp>
        <p:nvSpPr>
          <p:cNvPr id="79874" name="Content Placeholder 2"/>
          <p:cNvSpPr>
            <a:spLocks noGrp="1"/>
          </p:cNvSpPr>
          <p:nvPr>
            <p:ph idx="1"/>
          </p:nvPr>
        </p:nvSpPr>
        <p:spPr/>
        <p:txBody>
          <a:bodyPr/>
          <a:lstStyle/>
          <a:p>
            <a:r>
              <a:rPr lang="en-US" smtClean="0">
                <a:ea typeface="ＭＳ Ｐゴシック" pitchFamily="34" charset="-128"/>
              </a:rPr>
              <a:t>Ecosystem services are the benefits experienced by species (including humans) that are provided by sustainable ecosystems. Examples of services include:</a:t>
            </a:r>
          </a:p>
          <a:p>
            <a:endParaRPr lang="en-US" smtClean="0">
              <a:ea typeface="ＭＳ Ｐゴシック" pitchFamily="34" charset="-128"/>
            </a:endParaRPr>
          </a:p>
        </p:txBody>
      </p:sp>
      <p:sp>
        <p:nvSpPr>
          <p:cNvPr id="4" name="Rectangle 3"/>
          <p:cNvSpPr txBox="1">
            <a:spLocks noChangeArrowheads="1"/>
          </p:cNvSpPr>
          <p:nvPr/>
        </p:nvSpPr>
        <p:spPr bwMode="auto">
          <a:xfrm>
            <a:off x="1295400" y="3581400"/>
            <a:ext cx="4113213" cy="2357438"/>
          </a:xfrm>
          <a:prstGeom prst="rect">
            <a:avLst/>
          </a:prstGeom>
          <a:noFill/>
          <a:ln>
            <a:noFill/>
          </a:ln>
          <a:extLst/>
        </p:spPr>
        <p:txBody>
          <a:bodyPr/>
          <a:lstStyle>
            <a:lvl1pPr marL="365125" indent="-282575"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ts val="600"/>
              </a:spcBef>
              <a:buClr>
                <a:schemeClr val="accent1"/>
              </a:buClr>
              <a:buSzPct val="100000"/>
              <a:buFont typeface="Arial" charset="0"/>
              <a:buChar char="•"/>
              <a:defRPr/>
            </a:pPr>
            <a:r>
              <a:rPr lang="en-US" sz="2800" dirty="0" smtClean="0">
                <a:latin typeface="+mn-lt"/>
                <a:cs typeface="Times New Roman" charset="0"/>
              </a:rPr>
              <a:t>atmospheric gas supply</a:t>
            </a:r>
          </a:p>
          <a:p>
            <a:pPr>
              <a:spcBef>
                <a:spcPts val="600"/>
              </a:spcBef>
              <a:buClr>
                <a:schemeClr val="accent1"/>
              </a:buClr>
              <a:buSzPct val="100000"/>
              <a:buFont typeface="Arial" charset="0"/>
              <a:buChar char="•"/>
              <a:defRPr/>
            </a:pPr>
            <a:r>
              <a:rPr lang="en-US" sz="2800" dirty="0" smtClean="0">
                <a:latin typeface="+mn-lt"/>
                <a:cs typeface="Times New Roman" charset="0"/>
              </a:rPr>
              <a:t>climate regulation</a:t>
            </a:r>
          </a:p>
          <a:p>
            <a:pPr>
              <a:spcBef>
                <a:spcPts val="600"/>
              </a:spcBef>
              <a:buClr>
                <a:schemeClr val="accent1"/>
              </a:buClr>
              <a:buSzPct val="100000"/>
              <a:buFont typeface="Arial" charset="0"/>
              <a:buChar char="•"/>
              <a:defRPr/>
            </a:pPr>
            <a:r>
              <a:rPr lang="en-US" sz="2800" dirty="0" smtClean="0">
                <a:latin typeface="+mn-lt"/>
                <a:cs typeface="Times New Roman" charset="0"/>
              </a:rPr>
              <a:t>water supply</a:t>
            </a:r>
          </a:p>
          <a:p>
            <a:pPr>
              <a:spcBef>
                <a:spcPts val="600"/>
              </a:spcBef>
              <a:buClr>
                <a:schemeClr val="accent1"/>
              </a:buClr>
              <a:buSzPct val="100000"/>
              <a:buFont typeface="Arial" charset="0"/>
              <a:buChar char="•"/>
              <a:defRPr/>
            </a:pPr>
            <a:r>
              <a:rPr lang="en-US" sz="2800" dirty="0" smtClean="0">
                <a:latin typeface="+mn-lt"/>
                <a:cs typeface="Times New Roman" charset="0"/>
              </a:rPr>
              <a:t>food production</a:t>
            </a:r>
          </a:p>
          <a:p>
            <a:pPr>
              <a:spcBef>
                <a:spcPts val="600"/>
              </a:spcBef>
              <a:buClr>
                <a:schemeClr val="accent1"/>
              </a:buClr>
              <a:buSzPct val="100000"/>
              <a:buFont typeface="Arial" charset="0"/>
              <a:buChar char="•"/>
              <a:defRPr/>
            </a:pPr>
            <a:endParaRPr lang="en-US" sz="2800" dirty="0" smtClean="0">
              <a:latin typeface="+mn-lt"/>
            </a:endParaRPr>
          </a:p>
        </p:txBody>
      </p:sp>
      <p:sp>
        <p:nvSpPr>
          <p:cNvPr id="6" name="Rectangle 3"/>
          <p:cNvSpPr txBox="1">
            <a:spLocks noChangeArrowheads="1"/>
          </p:cNvSpPr>
          <p:nvPr/>
        </p:nvSpPr>
        <p:spPr bwMode="auto">
          <a:xfrm>
            <a:off x="5257800" y="3581400"/>
            <a:ext cx="3657600" cy="2743200"/>
          </a:xfrm>
          <a:prstGeom prst="rect">
            <a:avLst/>
          </a:prstGeom>
          <a:noFill/>
          <a:ln>
            <a:miter lim="800000"/>
            <a:headEnd/>
            <a:tailEnd/>
          </a:ln>
        </p:spPr>
        <p:txBody>
          <a:bodyPr/>
          <a:lstStyle/>
          <a:p>
            <a:pPr marL="457200" indent="-457200">
              <a:spcBef>
                <a:spcPct val="20000"/>
              </a:spcBef>
              <a:buClr>
                <a:schemeClr val="accent1"/>
              </a:buClr>
              <a:buFont typeface="Arial"/>
              <a:buChar char="•"/>
              <a:defRPr/>
            </a:pPr>
            <a:r>
              <a:rPr lang="en-US" sz="2800" kern="0" dirty="0">
                <a:latin typeface="+mn-lt"/>
                <a:ea typeface="+mn-ea"/>
                <a:cs typeface="Times New Roman" pitchFamily="18" charset="0"/>
              </a:rPr>
              <a:t>raw materials</a:t>
            </a:r>
          </a:p>
          <a:p>
            <a:pPr marL="457200" indent="-457200">
              <a:spcBef>
                <a:spcPct val="20000"/>
              </a:spcBef>
              <a:buClr>
                <a:schemeClr val="accent1"/>
              </a:buClr>
              <a:buFont typeface="Arial"/>
              <a:buChar char="•"/>
              <a:defRPr/>
            </a:pPr>
            <a:r>
              <a:rPr lang="en-US" sz="2800" kern="0" dirty="0">
                <a:latin typeface="+mn-lt"/>
                <a:ea typeface="+mn-ea"/>
                <a:cs typeface="Times New Roman" pitchFamily="18" charset="0"/>
              </a:rPr>
              <a:t>waste treatment</a:t>
            </a:r>
          </a:p>
          <a:p>
            <a:pPr marL="457200" indent="-457200">
              <a:spcBef>
                <a:spcPct val="20000"/>
              </a:spcBef>
              <a:buClr>
                <a:schemeClr val="accent1"/>
              </a:buClr>
              <a:buFont typeface="Arial"/>
              <a:buChar char="•"/>
              <a:defRPr/>
            </a:pPr>
            <a:r>
              <a:rPr lang="en-US" sz="2800" kern="0" dirty="0">
                <a:latin typeface="+mn-lt"/>
                <a:ea typeface="+mn-ea"/>
                <a:cs typeface="Times New Roman" pitchFamily="18" charset="0"/>
              </a:rPr>
              <a:t>soil erosion control</a:t>
            </a:r>
          </a:p>
          <a:p>
            <a:pPr marL="457200" indent="-457200">
              <a:spcBef>
                <a:spcPct val="20000"/>
              </a:spcBef>
              <a:buClr>
                <a:schemeClr val="accent1"/>
              </a:buClr>
              <a:buFont typeface="Arial"/>
              <a:buChar char="•"/>
              <a:defRPr/>
            </a:pPr>
            <a:r>
              <a:rPr lang="en-US" sz="2800" kern="0" dirty="0">
                <a:latin typeface="+mn-lt"/>
                <a:ea typeface="+mn-ea"/>
                <a:cs typeface="Times New Roman" pitchFamily="18" charset="0"/>
              </a:rPr>
              <a:t>nutrient recycling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fade">
                                      <p:cBhvr>
                                        <p:cTn id="11" dur="500"/>
                                        <p:tgtEl>
                                          <p:spTgt spid="4">
                                            <p:txEl>
                                              <p:pRg st="1" end="1"/>
                                            </p:txEl>
                                          </p:spTgt>
                                        </p:tgtEl>
                                      </p:cBhvr>
                                    </p:animEffect>
                                  </p:childTnLst>
                                </p:cTn>
                              </p:par>
                            </p:childTnLst>
                          </p:cTn>
                        </p:par>
                        <p:par>
                          <p:cTn id="12" fill="hold" nodeType="afterGroup">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500"/>
                                        <p:tgtEl>
                                          <p:spTgt spid="4">
                                            <p:txEl>
                                              <p:pRg st="2" end="2"/>
                                            </p:txEl>
                                          </p:spTgt>
                                        </p:tgtEl>
                                      </p:cBhvr>
                                    </p:animEffect>
                                  </p:childTnLst>
                                </p:cTn>
                              </p:par>
                            </p:childTnLst>
                          </p:cTn>
                        </p:par>
                        <p:par>
                          <p:cTn id="16" fill="hold" nodeType="afterGroup">
                            <p:stCondLst>
                              <p:cond delay="1500"/>
                            </p:stCondLst>
                            <p:childTnLst>
                              <p:par>
                                <p:cTn id="17" presetID="10" presetClass="entr" presetSubtype="0" fill="hold" nodeType="after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fade">
                                      <p:cBhvr>
                                        <p:cTn id="19" dur="500"/>
                                        <p:tgtEl>
                                          <p:spTgt spid="4">
                                            <p:txEl>
                                              <p:pRg st="3" end="3"/>
                                            </p:txEl>
                                          </p:spTgt>
                                        </p:tgtEl>
                                      </p:cBhvr>
                                    </p:animEffect>
                                  </p:childTnLst>
                                </p:cTn>
                              </p:par>
                            </p:childTnLst>
                          </p:cTn>
                        </p:par>
                        <p:par>
                          <p:cTn id="20" fill="hold" nodeType="afterGroup">
                            <p:stCondLst>
                              <p:cond delay="2000"/>
                            </p:stCondLst>
                            <p:childTnLst>
                              <p:par>
                                <p:cTn id="21" presetID="10" presetClass="entr" presetSubtype="0" fill="hold" nodeType="after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animEffect transition="in" filter="fade">
                                      <p:cBhvr>
                                        <p:cTn id="23" dur="500"/>
                                        <p:tgtEl>
                                          <p:spTgt spid="6">
                                            <p:txEl>
                                              <p:pRg st="0" end="0"/>
                                            </p:txEl>
                                          </p:spTgt>
                                        </p:tgtEl>
                                      </p:cBhvr>
                                    </p:animEffect>
                                  </p:childTnLst>
                                </p:cTn>
                              </p:par>
                            </p:childTnLst>
                          </p:cTn>
                        </p:par>
                        <p:par>
                          <p:cTn id="24" fill="hold" nodeType="afterGroup">
                            <p:stCondLst>
                              <p:cond delay="2500"/>
                            </p:stCondLst>
                            <p:childTnLst>
                              <p:par>
                                <p:cTn id="25" presetID="10" presetClass="entr" presetSubtype="0" fill="hold" nodeType="after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animEffect transition="in" filter="fade">
                                      <p:cBhvr>
                                        <p:cTn id="27" dur="500"/>
                                        <p:tgtEl>
                                          <p:spTgt spid="6">
                                            <p:txEl>
                                              <p:pRg st="1" end="1"/>
                                            </p:txEl>
                                          </p:spTgt>
                                        </p:tgtEl>
                                      </p:cBhvr>
                                    </p:animEffect>
                                  </p:childTnLst>
                                </p:cTn>
                              </p:par>
                            </p:childTnLst>
                          </p:cTn>
                        </p:par>
                        <p:par>
                          <p:cTn id="28" fill="hold" nodeType="afterGroup">
                            <p:stCondLst>
                              <p:cond delay="3000"/>
                            </p:stCondLst>
                            <p:childTnLst>
                              <p:par>
                                <p:cTn id="29" presetID="10" presetClass="entr" presetSubtype="0" fill="hold" nodeType="afterEffect">
                                  <p:stCondLst>
                                    <p:cond delay="0"/>
                                  </p:stCondLst>
                                  <p:childTnLst>
                                    <p:set>
                                      <p:cBhvr>
                                        <p:cTn id="30" dur="1" fill="hold">
                                          <p:stCondLst>
                                            <p:cond delay="0"/>
                                          </p:stCondLst>
                                        </p:cTn>
                                        <p:tgtEl>
                                          <p:spTgt spid="6">
                                            <p:txEl>
                                              <p:pRg st="2" end="2"/>
                                            </p:txEl>
                                          </p:spTgt>
                                        </p:tgtEl>
                                        <p:attrNameLst>
                                          <p:attrName>style.visibility</p:attrName>
                                        </p:attrNameLst>
                                      </p:cBhvr>
                                      <p:to>
                                        <p:strVal val="visible"/>
                                      </p:to>
                                    </p:set>
                                    <p:animEffect transition="in" filter="fade">
                                      <p:cBhvr>
                                        <p:cTn id="31" dur="500"/>
                                        <p:tgtEl>
                                          <p:spTgt spid="6">
                                            <p:txEl>
                                              <p:pRg st="2" end="2"/>
                                            </p:txEl>
                                          </p:spTgt>
                                        </p:tgtEl>
                                      </p:cBhvr>
                                    </p:animEffect>
                                  </p:childTnLst>
                                </p:cTn>
                              </p:par>
                            </p:childTnLst>
                          </p:cTn>
                        </p:par>
                        <p:par>
                          <p:cTn id="32" fill="hold" nodeType="afterGroup">
                            <p:stCondLst>
                              <p:cond delay="3500"/>
                            </p:stCondLst>
                            <p:childTnLst>
                              <p:par>
                                <p:cTn id="33" presetID="10" presetClass="entr" presetSubtype="0" fill="hold" nodeType="afterEffect">
                                  <p:stCondLst>
                                    <p:cond delay="0"/>
                                  </p:stCondLst>
                                  <p:childTnLst>
                                    <p:set>
                                      <p:cBhvr>
                                        <p:cTn id="34" dur="1" fill="hold">
                                          <p:stCondLst>
                                            <p:cond delay="0"/>
                                          </p:stCondLst>
                                        </p:cTn>
                                        <p:tgtEl>
                                          <p:spTgt spid="6">
                                            <p:txEl>
                                              <p:pRg st="3" end="3"/>
                                            </p:txEl>
                                          </p:spTgt>
                                        </p:tgtEl>
                                        <p:attrNameLst>
                                          <p:attrName>style.visibility</p:attrName>
                                        </p:attrNameLst>
                                      </p:cBhvr>
                                      <p:to>
                                        <p:strVal val="visible"/>
                                      </p:to>
                                    </p:set>
                                    <p:animEffect transition="in" filter="fade">
                                      <p:cBhvr>
                                        <p:cTn id="35"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square" lIns="91440" tIns="45720" rIns="91440" bIns="45720" numCol="1" anchorCtr="0" compatLnSpc="1">
            <a:prstTxWarp prst="textNoShape">
              <a:avLst/>
            </a:prstTxWarp>
          </a:bodyPr>
          <a:lstStyle/>
          <a:p>
            <a:r>
              <a:rPr lang="en-US" smtClean="0">
                <a:effectLst>
                  <a:outerShdw blurRad="38100" dist="38100" dir="2700000" algn="tl">
                    <a:srgbClr val="C0C0C0"/>
                  </a:outerShdw>
                </a:effectLst>
                <a:ea typeface="ＭＳ Ｐゴシック" pitchFamily="34" charset="-128"/>
              </a:rPr>
              <a:t>Succession</a:t>
            </a:r>
          </a:p>
        </p:txBody>
      </p:sp>
      <p:sp>
        <p:nvSpPr>
          <p:cNvPr id="80898" name="Content Placeholder 2"/>
          <p:cNvSpPr>
            <a:spLocks noGrp="1"/>
          </p:cNvSpPr>
          <p:nvPr>
            <p:ph idx="1"/>
          </p:nvPr>
        </p:nvSpPr>
        <p:spPr/>
        <p:txBody>
          <a:bodyPr/>
          <a:lstStyle/>
          <a:p>
            <a:r>
              <a:rPr lang="en-US" smtClean="0">
                <a:ea typeface="ＭＳ Ｐゴシック" pitchFamily="34" charset="-128"/>
              </a:rPr>
              <a:t>Gradual and predictable changes in the composition of biotic and abiotic factors following a disturbance</a:t>
            </a:r>
          </a:p>
          <a:p>
            <a:r>
              <a:rPr lang="en-US" smtClean="0">
                <a:ea typeface="ＭＳ Ｐゴシック" pitchFamily="34" charset="-128"/>
              </a:rPr>
              <a:t>Primary succession – occurs on bare soil or rock – such as after a volcanic eruption</a:t>
            </a:r>
          </a:p>
          <a:p>
            <a:r>
              <a:rPr lang="en-US" smtClean="0">
                <a:ea typeface="ＭＳ Ｐゴシック" pitchFamily="34" charset="-128"/>
              </a:rPr>
              <a:t>Secondary succession – following a disturbance that does not necessarily destroy the community – such as a road cut or forest fire</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square" lIns="91440" tIns="45720" rIns="91440" bIns="45720" numCol="1" anchorCtr="0" compatLnSpc="1">
            <a:prstTxWarp prst="textNoShape">
              <a:avLst/>
            </a:prstTxWarp>
          </a:bodyPr>
          <a:lstStyle/>
          <a:p>
            <a:r>
              <a:rPr lang="en-US" smtClean="0">
                <a:effectLst>
                  <a:outerShdw blurRad="38100" dist="38100" dir="2700000" algn="tl">
                    <a:srgbClr val="C0C0C0"/>
                  </a:outerShdw>
                </a:effectLst>
                <a:ea typeface="ＭＳ Ｐゴシック" pitchFamily="34" charset="-128"/>
              </a:rPr>
              <a:t>Biodiversity</a:t>
            </a:r>
          </a:p>
        </p:txBody>
      </p:sp>
      <p:sp>
        <p:nvSpPr>
          <p:cNvPr id="81922" name="Content Placeholder 2"/>
          <p:cNvSpPr>
            <a:spLocks noGrp="1"/>
          </p:cNvSpPr>
          <p:nvPr>
            <p:ph idx="1"/>
          </p:nvPr>
        </p:nvSpPr>
        <p:spPr/>
        <p:txBody>
          <a:bodyPr/>
          <a:lstStyle/>
          <a:p>
            <a:r>
              <a:rPr lang="en-US" smtClean="0">
                <a:ea typeface="ＭＳ Ｐゴシック" pitchFamily="34" charset="-128"/>
              </a:rPr>
              <a:t>The variety of life in an ecosystem</a:t>
            </a:r>
          </a:p>
          <a:p>
            <a:r>
              <a:rPr lang="en-US" smtClean="0">
                <a:ea typeface="ＭＳ Ｐゴシック" pitchFamily="34" charset="-128"/>
              </a:rPr>
              <a:t>Not only variety of different species, but also genetic variation </a:t>
            </a:r>
            <a:r>
              <a:rPr lang="en-US" u="sng" smtClean="0">
                <a:ea typeface="ＭＳ Ｐゴシック" pitchFamily="34" charset="-128"/>
              </a:rPr>
              <a:t>within</a:t>
            </a:r>
            <a:r>
              <a:rPr lang="en-US" smtClean="0">
                <a:ea typeface="ＭＳ Ｐゴシック" pitchFamily="34" charset="-128"/>
              </a:rPr>
              <a:t> a species</a:t>
            </a:r>
          </a:p>
          <a:p>
            <a:r>
              <a:rPr lang="en-US" smtClean="0">
                <a:ea typeface="ＭＳ Ｐゴシック" pitchFamily="34" charset="-128"/>
              </a:rPr>
              <a:t>Compare:  a naturally-occurring forest with a tree farm</a:t>
            </a:r>
          </a:p>
          <a:p>
            <a:r>
              <a:rPr lang="en-US" smtClean="0">
                <a:ea typeface="ＭＳ Ｐゴシック" pitchFamily="34" charset="-128"/>
              </a:rPr>
              <a:t>Threats to biodiversity include:  habitat destruction, climate change, air and water pollution, overhunting and overfishing, introduction of exotic species</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square" lIns="91440" tIns="45720" rIns="91440" bIns="45720" numCol="1" anchorCtr="0" compatLnSpc="1">
            <a:prstTxWarp prst="textNoShape">
              <a:avLst/>
            </a:prstTxWarp>
          </a:bodyPr>
          <a:lstStyle/>
          <a:p>
            <a:r>
              <a:rPr lang="en-US" smtClean="0">
                <a:effectLst>
                  <a:outerShdw blurRad="38100" dist="38100" dir="2700000" algn="tl">
                    <a:srgbClr val="C0C0C0"/>
                  </a:outerShdw>
                </a:effectLst>
                <a:ea typeface="ＭＳ Ｐゴシック" pitchFamily="34" charset="-128"/>
              </a:rPr>
              <a:t>Keystone species</a:t>
            </a:r>
          </a:p>
        </p:txBody>
      </p:sp>
      <p:sp>
        <p:nvSpPr>
          <p:cNvPr id="82946" name="Content Placeholder 2"/>
          <p:cNvSpPr>
            <a:spLocks noGrp="1"/>
          </p:cNvSpPr>
          <p:nvPr>
            <p:ph idx="1"/>
          </p:nvPr>
        </p:nvSpPr>
        <p:spPr/>
        <p:txBody>
          <a:bodyPr/>
          <a:lstStyle/>
          <a:p>
            <a:r>
              <a:rPr lang="en-US" smtClean="0">
                <a:ea typeface="ＭＳ Ｐゴシック" pitchFamily="34" charset="-128"/>
              </a:rPr>
              <a:t>One species in an ecosystem that links together many different food chains</a:t>
            </a:r>
          </a:p>
          <a:p>
            <a:r>
              <a:rPr lang="en-US" smtClean="0">
                <a:ea typeface="ＭＳ Ｐゴシック" pitchFamily="34" charset="-128"/>
              </a:rPr>
              <a:t>Can be useful in determining the health of an ecosystem</a:t>
            </a:r>
          </a:p>
          <a:p>
            <a:r>
              <a:rPr lang="en-US" smtClean="0">
                <a:ea typeface="ＭＳ Ｐゴシック" pitchFamily="34" charset="-128"/>
              </a:rPr>
              <a:t>E.g.: the black fly in Ontario</a:t>
            </a:r>
          </a:p>
          <a:p>
            <a:endParaRPr lang="en-US" smtClean="0">
              <a:ea typeface="ＭＳ Ｐゴシック" pitchFamily="34" charset="-128"/>
            </a:endParaRPr>
          </a:p>
        </p:txBody>
      </p:sp>
      <p:pic>
        <p:nvPicPr>
          <p:cNvPr id="82947" name="Picture 3" descr="Screen shot 2012-12-10 at 11.23.28 AM.png"/>
          <p:cNvPicPr>
            <a:picLocks noChangeAspect="1"/>
          </p:cNvPicPr>
          <p:nvPr/>
        </p:nvPicPr>
        <p:blipFill>
          <a:blip r:embed="rId2" cstate="print"/>
          <a:srcRect/>
          <a:stretch>
            <a:fillRect/>
          </a:stretch>
        </p:blipFill>
        <p:spPr bwMode="auto">
          <a:xfrm>
            <a:off x="6477000" y="3657600"/>
            <a:ext cx="2197100" cy="3035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square" lIns="91440" tIns="45720" rIns="91440" bIns="45720" numCol="1" anchorCtr="0" compatLnSpc="1">
            <a:prstTxWarp prst="textNoShape">
              <a:avLst/>
            </a:prstTxWarp>
          </a:bodyPr>
          <a:lstStyle/>
          <a:p>
            <a:r>
              <a:rPr lang="en-US" smtClean="0">
                <a:effectLst>
                  <a:outerShdw blurRad="38100" dist="38100" dir="2700000" algn="tl">
                    <a:srgbClr val="C0C0C0"/>
                  </a:outerShdw>
                </a:effectLst>
                <a:ea typeface="ＭＳ Ｐゴシック" pitchFamily="34" charset="-128"/>
              </a:rPr>
              <a:t>Species at Risk</a:t>
            </a:r>
          </a:p>
        </p:txBody>
      </p:sp>
      <p:sp>
        <p:nvSpPr>
          <p:cNvPr id="83970" name="Content Placeholder 2"/>
          <p:cNvSpPr>
            <a:spLocks noGrp="1"/>
          </p:cNvSpPr>
          <p:nvPr>
            <p:ph idx="1"/>
          </p:nvPr>
        </p:nvSpPr>
        <p:spPr/>
        <p:txBody>
          <a:bodyPr/>
          <a:lstStyle/>
          <a:p>
            <a:r>
              <a:rPr lang="en-US" smtClean="0">
                <a:ea typeface="ＭＳ Ｐゴシック" pitchFamily="34" charset="-128"/>
              </a:rPr>
              <a:t>When population levels fall below a certain level, there are ecological consequences</a:t>
            </a:r>
          </a:p>
          <a:p>
            <a:pPr lvl="1"/>
            <a:r>
              <a:rPr lang="en-US" smtClean="0">
                <a:ea typeface="ＭＳ Ｐゴシック" pitchFamily="34" charset="-128"/>
              </a:rPr>
              <a:t>Special concern</a:t>
            </a:r>
          </a:p>
          <a:p>
            <a:pPr lvl="1"/>
            <a:r>
              <a:rPr lang="en-US" smtClean="0">
                <a:ea typeface="ＭＳ Ｐゴシック" pitchFamily="34" charset="-128"/>
              </a:rPr>
              <a:t>Threatened</a:t>
            </a:r>
          </a:p>
          <a:p>
            <a:pPr lvl="1"/>
            <a:r>
              <a:rPr lang="en-US" smtClean="0">
                <a:ea typeface="ＭＳ Ｐゴシック" pitchFamily="34" charset="-128"/>
              </a:rPr>
              <a:t>Endangered</a:t>
            </a:r>
          </a:p>
          <a:p>
            <a:pPr lvl="1"/>
            <a:r>
              <a:rPr lang="en-US" smtClean="0">
                <a:ea typeface="ＭＳ Ｐゴシック" pitchFamily="34" charset="-128"/>
              </a:rPr>
              <a:t>Extirpated</a:t>
            </a:r>
          </a:p>
          <a:p>
            <a:pPr lvl="1"/>
            <a:r>
              <a:rPr lang="en-US" smtClean="0">
                <a:ea typeface="ＭＳ Ｐゴシック" pitchFamily="34" charset="-128"/>
              </a:rPr>
              <a:t>Extinct</a:t>
            </a:r>
          </a:p>
          <a:p>
            <a:pPr lvl="1"/>
            <a:endParaRPr lang="en-US" smtClean="0">
              <a:ea typeface="ＭＳ Ｐゴシック" pitchFamily="34" charset="-128"/>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square" lIns="91440" tIns="45720" rIns="91440" bIns="45720" numCol="1" anchorCtr="0" compatLnSpc="1">
            <a:prstTxWarp prst="textNoShape">
              <a:avLst/>
            </a:prstTxWarp>
          </a:bodyPr>
          <a:lstStyle/>
          <a:p>
            <a:r>
              <a:rPr lang="en-US" smtClean="0">
                <a:effectLst>
                  <a:outerShdw blurRad="38100" dist="38100" dir="2700000" algn="tl">
                    <a:srgbClr val="C0C0C0"/>
                  </a:outerShdw>
                </a:effectLst>
                <a:ea typeface="ＭＳ Ｐゴシック" pitchFamily="34" charset="-128"/>
              </a:rPr>
              <a:t>Habitat Loss</a:t>
            </a:r>
          </a:p>
        </p:txBody>
      </p:sp>
      <p:sp>
        <p:nvSpPr>
          <p:cNvPr id="84994" name="Content Placeholder 2"/>
          <p:cNvSpPr>
            <a:spLocks noGrp="1"/>
          </p:cNvSpPr>
          <p:nvPr>
            <p:ph idx="1"/>
          </p:nvPr>
        </p:nvSpPr>
        <p:spPr/>
        <p:txBody>
          <a:bodyPr/>
          <a:lstStyle/>
          <a:p>
            <a:r>
              <a:rPr lang="en-US" sz="2800" smtClean="0">
                <a:ea typeface="ＭＳ Ｐゴシック" pitchFamily="34" charset="-128"/>
              </a:rPr>
              <a:t>Not only does the area of a habitat loss matter, sometimes the </a:t>
            </a:r>
            <a:r>
              <a:rPr lang="en-US" sz="2800" u="sng" smtClean="0">
                <a:ea typeface="ＭＳ Ｐゴシック" pitchFamily="34" charset="-128"/>
              </a:rPr>
              <a:t>fragmentation</a:t>
            </a:r>
            <a:r>
              <a:rPr lang="en-US" sz="2800" smtClean="0">
                <a:ea typeface="ＭＳ Ｐゴシック" pitchFamily="34" charset="-128"/>
              </a:rPr>
              <a:t> of a large area can reduce sustainability</a:t>
            </a:r>
          </a:p>
          <a:p>
            <a:r>
              <a:rPr lang="en-US" sz="2800" smtClean="0">
                <a:ea typeface="ＭＳ Ｐゴシック" pitchFamily="34" charset="-128"/>
              </a:rPr>
              <a:t>Habitat loss and fragmentation is second only to climate change as the most serious threat to sustainability of ecosystems</a:t>
            </a:r>
            <a:endParaRPr lang="en-US" sz="2000" smtClean="0">
              <a:ea typeface="ＭＳ Ｐゴシック" pitchFamily="34" charset="-128"/>
            </a:endParaRPr>
          </a:p>
          <a:p>
            <a:r>
              <a:rPr lang="en-US" sz="2800" smtClean="0">
                <a:ea typeface="ＭＳ Ｐゴシック" pitchFamily="34" charset="-128"/>
              </a:rPr>
              <a:t>Songbirds native to Ontario migrate to south and central America in the winter – as these areas are deforested more each year, the birds have less and less suitable nesting grounds when they finish their migration</a:t>
            </a:r>
            <a:endParaRPr lang="en-US" sz="3600" smtClean="0">
              <a:ea typeface="ＭＳ Ｐゴシック" pitchFamily="34" charset="-128"/>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square" lIns="91440" tIns="45720" rIns="91440" bIns="45720" numCol="1" anchorCtr="0" compatLnSpc="1">
            <a:prstTxWarp prst="textNoShape">
              <a:avLst/>
            </a:prstTxWarp>
          </a:bodyPr>
          <a:lstStyle/>
          <a:p>
            <a:r>
              <a:rPr lang="en-US" smtClean="0">
                <a:effectLst>
                  <a:outerShdw blurRad="38100" dist="38100" dir="2700000" algn="tl">
                    <a:srgbClr val="C0C0C0"/>
                  </a:outerShdw>
                </a:effectLst>
                <a:ea typeface="ＭＳ Ｐゴシック" pitchFamily="34" charset="-128"/>
              </a:rPr>
              <a:t>Habitat Fragmentation</a:t>
            </a:r>
          </a:p>
        </p:txBody>
      </p:sp>
      <p:sp>
        <p:nvSpPr>
          <p:cNvPr id="86018" name="Content Placeholder 2"/>
          <p:cNvSpPr>
            <a:spLocks noGrp="1"/>
          </p:cNvSpPr>
          <p:nvPr>
            <p:ph idx="1"/>
          </p:nvPr>
        </p:nvSpPr>
        <p:spPr>
          <a:xfrm>
            <a:off x="1435100" y="1219200"/>
            <a:ext cx="7499350" cy="5029200"/>
          </a:xfrm>
        </p:spPr>
        <p:txBody>
          <a:bodyPr/>
          <a:lstStyle/>
          <a:p>
            <a:pPr marL="82550" indent="0">
              <a:buFont typeface="Wingdings 2" pitchFamily="18" charset="2"/>
              <a:buNone/>
            </a:pPr>
            <a:r>
              <a:rPr lang="en-US" sz="2000" u="sng" smtClean="0">
                <a:ea typeface="ＭＳ Ｐゴシック" pitchFamily="34" charset="-128"/>
              </a:rPr>
              <a:t>Factors that improve the sustainability of habitat fragments</a:t>
            </a:r>
          </a:p>
          <a:p>
            <a:pPr marL="82550" indent="0">
              <a:buFont typeface="Wingdings 2" pitchFamily="18" charset="2"/>
              <a:buNone/>
            </a:pPr>
            <a:endParaRPr lang="en-US" smtClean="0">
              <a:ea typeface="ＭＳ Ｐゴシック" pitchFamily="34" charset="-128"/>
            </a:endParaRPr>
          </a:p>
        </p:txBody>
      </p:sp>
      <p:graphicFrame>
        <p:nvGraphicFramePr>
          <p:cNvPr id="4" name="Table 3"/>
          <p:cNvGraphicFramePr>
            <a:graphicFrameLocks noGrp="1"/>
          </p:cNvGraphicFramePr>
          <p:nvPr/>
        </p:nvGraphicFramePr>
        <p:xfrm>
          <a:off x="1295400" y="1676400"/>
          <a:ext cx="7620000" cy="4953000"/>
        </p:xfrm>
        <a:graphic>
          <a:graphicData uri="http://schemas.openxmlformats.org/drawingml/2006/table">
            <a:tbl>
              <a:tblPr firstRow="1" bandRow="1">
                <a:tableStyleId>{5C22544A-7EE6-4342-B048-85BDC9FD1C3A}</a:tableStyleId>
              </a:tblPr>
              <a:tblGrid>
                <a:gridCol w="1600199"/>
                <a:gridCol w="2057400"/>
                <a:gridCol w="2057400"/>
                <a:gridCol w="1905000"/>
              </a:tblGrid>
              <a:tr h="767510">
                <a:tc>
                  <a:txBody>
                    <a:bodyPr/>
                    <a:lstStyle/>
                    <a:p>
                      <a:r>
                        <a:rPr lang="en-US" sz="1800" dirty="0" smtClean="0"/>
                        <a:t>Factor</a:t>
                      </a:r>
                      <a:endParaRPr lang="en-US" sz="1800" dirty="0"/>
                    </a:p>
                  </a:txBody>
                  <a:tcPr/>
                </a:tc>
                <a:tc>
                  <a:txBody>
                    <a:bodyPr/>
                    <a:lstStyle/>
                    <a:p>
                      <a:r>
                        <a:rPr lang="en-US" sz="1800" dirty="0" smtClean="0"/>
                        <a:t>Poorer</a:t>
                      </a:r>
                      <a:r>
                        <a:rPr lang="en-US" sz="1800" baseline="0" dirty="0" smtClean="0"/>
                        <a:t> Option</a:t>
                      </a:r>
                      <a:endParaRPr lang="en-US" sz="1800" dirty="0"/>
                    </a:p>
                  </a:txBody>
                  <a:tcPr/>
                </a:tc>
                <a:tc>
                  <a:txBody>
                    <a:bodyPr/>
                    <a:lstStyle/>
                    <a:p>
                      <a:r>
                        <a:rPr lang="en-US" sz="1800" dirty="0" smtClean="0"/>
                        <a:t>Better Option</a:t>
                      </a:r>
                      <a:endParaRPr lang="en-US" sz="1800" dirty="0"/>
                    </a:p>
                  </a:txBody>
                  <a:tcPr/>
                </a:tc>
                <a:tc>
                  <a:txBody>
                    <a:bodyPr/>
                    <a:lstStyle/>
                    <a:p>
                      <a:r>
                        <a:rPr lang="en-US" sz="1800" dirty="0" smtClean="0"/>
                        <a:t>Reason</a:t>
                      </a:r>
                      <a:endParaRPr lang="en-US" sz="1800" dirty="0"/>
                    </a:p>
                  </a:txBody>
                  <a:tcPr/>
                </a:tc>
              </a:tr>
              <a:tr h="798211">
                <a:tc>
                  <a:txBody>
                    <a:bodyPr/>
                    <a:lstStyle/>
                    <a:p>
                      <a:r>
                        <a:rPr lang="en-US" sz="1800" dirty="0" smtClean="0"/>
                        <a:t>size</a:t>
                      </a:r>
                      <a:endParaRPr lang="en-US" sz="1800" dirty="0"/>
                    </a:p>
                  </a:txBody>
                  <a:tcPr/>
                </a:tc>
                <a:tc>
                  <a:txBody>
                    <a:bodyPr/>
                    <a:lstStyle/>
                    <a:p>
                      <a:endParaRPr lang="en-US" sz="1100" dirty="0"/>
                    </a:p>
                  </a:txBody>
                  <a:tcPr/>
                </a:tc>
                <a:tc>
                  <a:txBody>
                    <a:bodyPr/>
                    <a:lstStyle/>
                    <a:p>
                      <a:endParaRPr lang="en-US" sz="1100" dirty="0"/>
                    </a:p>
                  </a:txBody>
                  <a:tcPr/>
                </a:tc>
                <a:tc>
                  <a:txBody>
                    <a:bodyPr/>
                    <a:lstStyle/>
                    <a:p>
                      <a:r>
                        <a:rPr lang="en-US" sz="1100" dirty="0" smtClean="0"/>
                        <a:t>Large blocks support large more stable populations and communities</a:t>
                      </a:r>
                      <a:r>
                        <a:rPr lang="en-US" sz="1100" baseline="0" dirty="0" smtClean="0"/>
                        <a:t> </a:t>
                      </a:r>
                      <a:endParaRPr lang="en-US" sz="1100" dirty="0"/>
                    </a:p>
                  </a:txBody>
                  <a:tcPr/>
                </a:tc>
              </a:tr>
              <a:tr h="798211">
                <a:tc>
                  <a:txBody>
                    <a:bodyPr/>
                    <a:lstStyle/>
                    <a:p>
                      <a:r>
                        <a:rPr lang="en-US" sz="1800" dirty="0" smtClean="0"/>
                        <a:t>number</a:t>
                      </a:r>
                      <a:endParaRPr lang="en-US" sz="1800" dirty="0"/>
                    </a:p>
                  </a:txBody>
                  <a:tcPr/>
                </a:tc>
                <a:tc>
                  <a:txBody>
                    <a:bodyPr/>
                    <a:lstStyle/>
                    <a:p>
                      <a:endParaRPr lang="en-US" sz="1100" dirty="0"/>
                    </a:p>
                  </a:txBody>
                  <a:tcPr/>
                </a:tc>
                <a:tc>
                  <a:txBody>
                    <a:bodyPr/>
                    <a:lstStyle/>
                    <a:p>
                      <a:endParaRPr lang="en-US" sz="1100" dirty="0"/>
                    </a:p>
                  </a:txBody>
                  <a:tcPr/>
                </a:tc>
                <a:tc>
                  <a:txBody>
                    <a:bodyPr/>
                    <a:lstStyle/>
                    <a:p>
                      <a:r>
                        <a:rPr lang="en-US" sz="1100" dirty="0" smtClean="0"/>
                        <a:t>One large area</a:t>
                      </a:r>
                      <a:r>
                        <a:rPr lang="en-US" sz="1100" baseline="0" dirty="0" smtClean="0"/>
                        <a:t> is better because there is less outside influence</a:t>
                      </a:r>
                      <a:endParaRPr lang="en-US" sz="1100" dirty="0"/>
                    </a:p>
                  </a:txBody>
                  <a:tcPr/>
                </a:tc>
              </a:tr>
              <a:tr h="1023347">
                <a:tc>
                  <a:txBody>
                    <a:bodyPr/>
                    <a:lstStyle/>
                    <a:p>
                      <a:r>
                        <a:rPr lang="en-US" sz="1800" dirty="0" smtClean="0"/>
                        <a:t>proximity</a:t>
                      </a:r>
                      <a:endParaRPr lang="en-US" sz="1800" dirty="0"/>
                    </a:p>
                  </a:txBody>
                  <a:tcPr/>
                </a:tc>
                <a:tc>
                  <a:txBody>
                    <a:bodyPr/>
                    <a:lstStyle/>
                    <a:p>
                      <a:endParaRPr lang="en-US" sz="1100" dirty="0"/>
                    </a:p>
                  </a:txBody>
                  <a:tcPr/>
                </a:tc>
                <a:tc>
                  <a:txBody>
                    <a:bodyPr/>
                    <a:lstStyle/>
                    <a:p>
                      <a:endParaRPr lang="en-US" sz="1100" dirty="0"/>
                    </a:p>
                  </a:txBody>
                  <a:tcPr/>
                </a:tc>
                <a:tc>
                  <a:txBody>
                    <a:bodyPr/>
                    <a:lstStyle/>
                    <a:p>
                      <a:r>
                        <a:rPr lang="en-US" sz="1100" dirty="0" smtClean="0"/>
                        <a:t>The closer fragments</a:t>
                      </a:r>
                      <a:r>
                        <a:rPr lang="en-US" sz="1100" baseline="0" dirty="0" smtClean="0"/>
                        <a:t> are, the greater chance organisms will be able to use the entire area</a:t>
                      </a:r>
                      <a:endParaRPr lang="en-US" sz="1100" dirty="0"/>
                    </a:p>
                  </a:txBody>
                  <a:tcPr/>
                </a:tc>
              </a:tr>
              <a:tr h="767510">
                <a:tc>
                  <a:txBody>
                    <a:bodyPr/>
                    <a:lstStyle/>
                    <a:p>
                      <a:r>
                        <a:rPr lang="en-US" sz="1800" dirty="0" smtClean="0"/>
                        <a:t>connectedness</a:t>
                      </a:r>
                      <a:endParaRPr lang="en-US" sz="1800" dirty="0"/>
                    </a:p>
                  </a:txBody>
                  <a:tcPr/>
                </a:tc>
                <a:tc>
                  <a:txBody>
                    <a:bodyPr/>
                    <a:lstStyle/>
                    <a:p>
                      <a:endParaRPr lang="en-US" sz="1100" dirty="0"/>
                    </a:p>
                  </a:txBody>
                  <a:tcPr/>
                </a:tc>
                <a:tc>
                  <a:txBody>
                    <a:bodyPr/>
                    <a:lstStyle/>
                    <a:p>
                      <a:endParaRPr lang="en-US" sz="1100" dirty="0"/>
                    </a:p>
                  </a:txBody>
                  <a:tcPr/>
                </a:tc>
                <a:tc>
                  <a:txBody>
                    <a:bodyPr/>
                    <a:lstStyle/>
                    <a:p>
                      <a:r>
                        <a:rPr lang="en-US" sz="1100" dirty="0" smtClean="0"/>
                        <a:t>Wildlife corridors permit</a:t>
                      </a:r>
                      <a:r>
                        <a:rPr lang="en-US" sz="1100" baseline="0" dirty="0" smtClean="0"/>
                        <a:t> migration between blocks</a:t>
                      </a:r>
                      <a:endParaRPr lang="en-US" sz="1100" dirty="0"/>
                    </a:p>
                  </a:txBody>
                  <a:tcPr/>
                </a:tc>
              </a:tr>
              <a:tr h="798211">
                <a:tc>
                  <a:txBody>
                    <a:bodyPr/>
                    <a:lstStyle/>
                    <a:p>
                      <a:r>
                        <a:rPr lang="en-US" sz="1800" dirty="0" smtClean="0"/>
                        <a:t>integrity</a:t>
                      </a:r>
                      <a:endParaRPr lang="en-US" sz="1800" dirty="0"/>
                    </a:p>
                  </a:txBody>
                  <a:tcPr/>
                </a:tc>
                <a:tc>
                  <a:txBody>
                    <a:bodyPr/>
                    <a:lstStyle/>
                    <a:p>
                      <a:endParaRPr lang="en-US" sz="1100" dirty="0"/>
                    </a:p>
                  </a:txBody>
                  <a:tcPr/>
                </a:tc>
                <a:tc>
                  <a:txBody>
                    <a:bodyPr/>
                    <a:lstStyle/>
                    <a:p>
                      <a:endParaRPr lang="en-US" sz="1100" dirty="0"/>
                    </a:p>
                  </a:txBody>
                  <a:tcPr/>
                </a:tc>
                <a:tc>
                  <a:txBody>
                    <a:bodyPr/>
                    <a:lstStyle/>
                    <a:p>
                      <a:r>
                        <a:rPr lang="en-US" sz="1100" dirty="0" smtClean="0"/>
                        <a:t>Access by road and trails can increase pollution, hunting and fishing</a:t>
                      </a:r>
                      <a:endParaRPr lang="en-US" sz="1100" dirty="0"/>
                    </a:p>
                  </a:txBody>
                  <a:tcPr/>
                </a:tc>
              </a:tr>
            </a:tbl>
          </a:graphicData>
        </a:graphic>
      </p:graphicFrame>
      <p:sp>
        <p:nvSpPr>
          <p:cNvPr id="6" name="Rectangle 5"/>
          <p:cNvSpPr/>
          <p:nvPr/>
        </p:nvSpPr>
        <p:spPr>
          <a:xfrm>
            <a:off x="3657600" y="2590800"/>
            <a:ext cx="381000" cy="3048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7" name="Rectangle 6"/>
          <p:cNvSpPr/>
          <p:nvPr/>
        </p:nvSpPr>
        <p:spPr>
          <a:xfrm>
            <a:off x="5257800" y="2514600"/>
            <a:ext cx="1295400" cy="6096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86058" name="Group 12"/>
          <p:cNvGrpSpPr>
            <a:grpSpLocks/>
          </p:cNvGrpSpPr>
          <p:nvPr/>
        </p:nvGrpSpPr>
        <p:grpSpPr bwMode="auto">
          <a:xfrm>
            <a:off x="3505200" y="3352800"/>
            <a:ext cx="685800" cy="533400"/>
            <a:chOff x="3200400" y="3429000"/>
            <a:chExt cx="685800" cy="533400"/>
          </a:xfrm>
        </p:grpSpPr>
        <p:sp>
          <p:nvSpPr>
            <p:cNvPr id="8" name="Oval 7"/>
            <p:cNvSpPr/>
            <p:nvPr/>
          </p:nvSpPr>
          <p:spPr>
            <a:xfrm>
              <a:off x="3200400" y="3429000"/>
              <a:ext cx="228600" cy="228600"/>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9" name="Oval 8"/>
            <p:cNvSpPr/>
            <p:nvPr/>
          </p:nvSpPr>
          <p:spPr>
            <a:xfrm>
              <a:off x="3200400" y="3733800"/>
              <a:ext cx="228600" cy="228600"/>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0" name="Oval 9"/>
            <p:cNvSpPr/>
            <p:nvPr/>
          </p:nvSpPr>
          <p:spPr>
            <a:xfrm>
              <a:off x="3657600" y="3733800"/>
              <a:ext cx="228600" cy="228600"/>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 name="Oval 10"/>
            <p:cNvSpPr/>
            <p:nvPr/>
          </p:nvSpPr>
          <p:spPr>
            <a:xfrm>
              <a:off x="3657600" y="3429000"/>
              <a:ext cx="228600" cy="228600"/>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
        <p:nvSpPr>
          <p:cNvPr id="12" name="Oval 11"/>
          <p:cNvSpPr/>
          <p:nvPr/>
        </p:nvSpPr>
        <p:spPr>
          <a:xfrm>
            <a:off x="5562600" y="3276600"/>
            <a:ext cx="685800" cy="685800"/>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86060" name="Group 24"/>
          <p:cNvGrpSpPr>
            <a:grpSpLocks/>
          </p:cNvGrpSpPr>
          <p:nvPr/>
        </p:nvGrpSpPr>
        <p:grpSpPr bwMode="auto">
          <a:xfrm>
            <a:off x="5638800" y="4267200"/>
            <a:ext cx="609600" cy="533400"/>
            <a:chOff x="5638800" y="4114800"/>
            <a:chExt cx="609600" cy="533400"/>
          </a:xfrm>
        </p:grpSpPr>
        <p:sp>
          <p:nvSpPr>
            <p:cNvPr id="15" name="Oval 14"/>
            <p:cNvSpPr/>
            <p:nvPr/>
          </p:nvSpPr>
          <p:spPr>
            <a:xfrm>
              <a:off x="5638800" y="4114800"/>
              <a:ext cx="228600" cy="228600"/>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6" name="Oval 15"/>
            <p:cNvSpPr/>
            <p:nvPr/>
          </p:nvSpPr>
          <p:spPr>
            <a:xfrm>
              <a:off x="5638800" y="4419600"/>
              <a:ext cx="228600" cy="228600"/>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7" name="Oval 16"/>
            <p:cNvSpPr/>
            <p:nvPr/>
          </p:nvSpPr>
          <p:spPr>
            <a:xfrm>
              <a:off x="6019800" y="4419600"/>
              <a:ext cx="228600" cy="228600"/>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8" name="Oval 17"/>
            <p:cNvSpPr/>
            <p:nvPr/>
          </p:nvSpPr>
          <p:spPr>
            <a:xfrm>
              <a:off x="6019800" y="4114800"/>
              <a:ext cx="228600" cy="228600"/>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pSp>
        <p:nvGrpSpPr>
          <p:cNvPr id="86061" name="Group 23"/>
          <p:cNvGrpSpPr>
            <a:grpSpLocks/>
          </p:cNvGrpSpPr>
          <p:nvPr/>
        </p:nvGrpSpPr>
        <p:grpSpPr bwMode="auto">
          <a:xfrm>
            <a:off x="3124200" y="4191000"/>
            <a:ext cx="1371600" cy="762000"/>
            <a:chOff x="3124200" y="4038600"/>
            <a:chExt cx="1371600" cy="762000"/>
          </a:xfrm>
        </p:grpSpPr>
        <p:sp>
          <p:nvSpPr>
            <p:cNvPr id="20" name="Oval 19"/>
            <p:cNvSpPr/>
            <p:nvPr/>
          </p:nvSpPr>
          <p:spPr>
            <a:xfrm>
              <a:off x="3124200" y="4038600"/>
              <a:ext cx="228600" cy="228600"/>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1" name="Oval 20"/>
            <p:cNvSpPr/>
            <p:nvPr/>
          </p:nvSpPr>
          <p:spPr>
            <a:xfrm>
              <a:off x="3124200" y="4572000"/>
              <a:ext cx="228600" cy="228600"/>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2" name="Oval 21"/>
            <p:cNvSpPr/>
            <p:nvPr/>
          </p:nvSpPr>
          <p:spPr>
            <a:xfrm>
              <a:off x="4267200" y="4572000"/>
              <a:ext cx="228600" cy="228600"/>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3" name="Oval 22"/>
            <p:cNvSpPr/>
            <p:nvPr/>
          </p:nvSpPr>
          <p:spPr>
            <a:xfrm>
              <a:off x="4267200" y="4038600"/>
              <a:ext cx="228600" cy="228600"/>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pSp>
        <p:nvGrpSpPr>
          <p:cNvPr id="86062" name="Group 28"/>
          <p:cNvGrpSpPr>
            <a:grpSpLocks/>
          </p:cNvGrpSpPr>
          <p:nvPr/>
        </p:nvGrpSpPr>
        <p:grpSpPr bwMode="auto">
          <a:xfrm>
            <a:off x="3124200" y="5105400"/>
            <a:ext cx="1447800" cy="685800"/>
            <a:chOff x="3124200" y="5105400"/>
            <a:chExt cx="1447800" cy="685800"/>
          </a:xfrm>
        </p:grpSpPr>
        <p:sp>
          <p:nvSpPr>
            <p:cNvPr id="26" name="Oval 25"/>
            <p:cNvSpPr/>
            <p:nvPr/>
          </p:nvSpPr>
          <p:spPr>
            <a:xfrm>
              <a:off x="3657600" y="5105400"/>
              <a:ext cx="381000" cy="381000"/>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7" name="Oval 26"/>
            <p:cNvSpPr/>
            <p:nvPr/>
          </p:nvSpPr>
          <p:spPr>
            <a:xfrm>
              <a:off x="4191000" y="5410200"/>
              <a:ext cx="381000" cy="381000"/>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8" name="Oval 27"/>
            <p:cNvSpPr/>
            <p:nvPr/>
          </p:nvSpPr>
          <p:spPr>
            <a:xfrm>
              <a:off x="3124200" y="5410200"/>
              <a:ext cx="381000" cy="381000"/>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
        <p:nvSpPr>
          <p:cNvPr id="31" name="Oval 30"/>
          <p:cNvSpPr/>
          <p:nvPr/>
        </p:nvSpPr>
        <p:spPr>
          <a:xfrm>
            <a:off x="5791200" y="5105400"/>
            <a:ext cx="381000" cy="381000"/>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2" name="Oval 31"/>
          <p:cNvSpPr/>
          <p:nvPr/>
        </p:nvSpPr>
        <p:spPr>
          <a:xfrm>
            <a:off x="6324600" y="5410200"/>
            <a:ext cx="381000" cy="381000"/>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3" name="Oval 32"/>
          <p:cNvSpPr/>
          <p:nvPr/>
        </p:nvSpPr>
        <p:spPr>
          <a:xfrm>
            <a:off x="5257800" y="5410200"/>
            <a:ext cx="381000" cy="381000"/>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7" name="Rectangle 46"/>
          <p:cNvSpPr/>
          <p:nvPr/>
        </p:nvSpPr>
        <p:spPr>
          <a:xfrm rot="19609744">
            <a:off x="5524437" y="5374346"/>
            <a:ext cx="462366" cy="122026"/>
          </a:xfrm>
          <a:prstGeom prst="rect">
            <a:avLst/>
          </a:prstGeom>
          <a:gradFill flip="none" rotWithShape="1">
            <a:gsLst>
              <a:gs pos="88000">
                <a:schemeClr val="accent1">
                  <a:tint val="92000"/>
                  <a:satMod val="170000"/>
                </a:schemeClr>
              </a:gs>
              <a:gs pos="21000">
                <a:schemeClr val="accent1">
                  <a:tint val="92000"/>
                  <a:shade val="99000"/>
                  <a:satMod val="170000"/>
                </a:schemeClr>
              </a:gs>
              <a:gs pos="38000">
                <a:schemeClr val="accent1">
                  <a:tint val="96000"/>
                  <a:shade val="80000"/>
                  <a:satMod val="170000"/>
                </a:schemeClr>
              </a:gs>
              <a:gs pos="55000">
                <a:schemeClr val="accent1">
                  <a:tint val="98000"/>
                  <a:shade val="63000"/>
                  <a:satMod val="170000"/>
                </a:schemeClr>
              </a:gs>
              <a:gs pos="51000">
                <a:schemeClr val="accent1">
                  <a:shade val="62000"/>
                  <a:satMod val="17000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9" name="Rectangle 48"/>
          <p:cNvSpPr/>
          <p:nvPr/>
        </p:nvSpPr>
        <p:spPr>
          <a:xfrm rot="1990256" flipV="1">
            <a:off x="6015509" y="5374346"/>
            <a:ext cx="462366" cy="122026"/>
          </a:xfrm>
          <a:prstGeom prst="rect">
            <a:avLst/>
          </a:prstGeom>
          <a:gradFill flip="none" rotWithShape="1">
            <a:gsLst>
              <a:gs pos="88000">
                <a:schemeClr val="accent1">
                  <a:tint val="92000"/>
                  <a:satMod val="170000"/>
                </a:schemeClr>
              </a:gs>
              <a:gs pos="21000">
                <a:schemeClr val="accent1">
                  <a:tint val="92000"/>
                  <a:shade val="99000"/>
                  <a:satMod val="170000"/>
                </a:schemeClr>
              </a:gs>
              <a:gs pos="38000">
                <a:schemeClr val="accent1">
                  <a:tint val="96000"/>
                  <a:shade val="80000"/>
                  <a:satMod val="170000"/>
                </a:schemeClr>
              </a:gs>
              <a:gs pos="55000">
                <a:schemeClr val="accent1">
                  <a:tint val="98000"/>
                  <a:shade val="63000"/>
                  <a:satMod val="170000"/>
                </a:schemeClr>
              </a:gs>
              <a:gs pos="51000">
                <a:schemeClr val="accent1">
                  <a:shade val="62000"/>
                  <a:satMod val="17000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0" name="Rectangle 49"/>
          <p:cNvSpPr/>
          <p:nvPr/>
        </p:nvSpPr>
        <p:spPr>
          <a:xfrm>
            <a:off x="3200400" y="5943600"/>
            <a:ext cx="1295400" cy="6096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1" name="Rectangle 50"/>
          <p:cNvSpPr/>
          <p:nvPr/>
        </p:nvSpPr>
        <p:spPr>
          <a:xfrm>
            <a:off x="5334000" y="5943600"/>
            <a:ext cx="1295400" cy="6096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53" name="Curved Connector 52"/>
          <p:cNvCxnSpPr/>
          <p:nvPr/>
        </p:nvCxnSpPr>
        <p:spPr>
          <a:xfrm flipV="1">
            <a:off x="3200400" y="6172200"/>
            <a:ext cx="457200" cy="228600"/>
          </a:xfrm>
          <a:prstGeom prst="curvedConnector3">
            <a:avLst/>
          </a:prstGeom>
          <a:ln>
            <a:solidFill>
              <a:schemeClr val="accent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55" name="Curved Connector 54"/>
          <p:cNvCxnSpPr/>
          <p:nvPr/>
        </p:nvCxnSpPr>
        <p:spPr>
          <a:xfrm>
            <a:off x="3657600" y="6172200"/>
            <a:ext cx="533400" cy="381000"/>
          </a:xfrm>
          <a:prstGeom prst="curvedConnector3">
            <a:avLst/>
          </a:prstGeom>
          <a:ln>
            <a:solidFill>
              <a:schemeClr val="accent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57" name="Curved Connector 56"/>
          <p:cNvCxnSpPr/>
          <p:nvPr/>
        </p:nvCxnSpPr>
        <p:spPr>
          <a:xfrm rot="10800000">
            <a:off x="3352800" y="5943600"/>
            <a:ext cx="304800" cy="228600"/>
          </a:xfrm>
          <a:prstGeom prst="curvedConnector3">
            <a:avLst/>
          </a:prstGeom>
          <a:ln>
            <a:solidFill>
              <a:schemeClr val="accent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59" name="Curved Connector 58"/>
          <p:cNvCxnSpPr/>
          <p:nvPr/>
        </p:nvCxnSpPr>
        <p:spPr>
          <a:xfrm flipV="1">
            <a:off x="3886200" y="6019800"/>
            <a:ext cx="609600" cy="304800"/>
          </a:xfrm>
          <a:prstGeom prst="curvedConnector3">
            <a:avLst/>
          </a:prstGeom>
          <a:ln>
            <a:solidFill>
              <a:schemeClr val="accent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60" name="Oval 59"/>
          <p:cNvSpPr/>
          <p:nvPr/>
        </p:nvSpPr>
        <p:spPr>
          <a:xfrm>
            <a:off x="3505200" y="6248400"/>
            <a:ext cx="304800" cy="152400"/>
          </a:xfrm>
          <a:prstGeom prst="ellipse">
            <a:avLst/>
          </a:prstGeom>
          <a:solidFill>
            <a:schemeClr val="accent1">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1" name="Oval 60"/>
          <p:cNvSpPr/>
          <p:nvPr/>
        </p:nvSpPr>
        <p:spPr>
          <a:xfrm>
            <a:off x="5638800" y="6248400"/>
            <a:ext cx="304800" cy="152400"/>
          </a:xfrm>
          <a:prstGeom prst="ellipse">
            <a:avLst/>
          </a:prstGeom>
          <a:solidFill>
            <a:schemeClr val="accent1">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86076" name="Curved Connector 62"/>
          <p:cNvCxnSpPr>
            <a:cxnSpLocks noChangeShapeType="1"/>
          </p:cNvCxnSpPr>
          <p:nvPr/>
        </p:nvCxnSpPr>
        <p:spPr bwMode="auto">
          <a:xfrm>
            <a:off x="5486400" y="5943600"/>
            <a:ext cx="1143000" cy="533400"/>
          </a:xfrm>
          <a:prstGeom prst="curvedConnector3">
            <a:avLst>
              <a:gd name="adj1" fmla="val 48958"/>
            </a:avLst>
          </a:prstGeom>
          <a:noFill/>
          <a:ln w="25400">
            <a:solidFill>
              <a:srgbClr val="7EC3D4"/>
            </a:solidFill>
            <a:round/>
            <a:headEnd/>
            <a:tailEnd/>
          </a:ln>
          <a:effectLst>
            <a:outerShdw dist="25400" dir="5400000" rotWithShape="0">
              <a:srgbClr val="808080">
                <a:alpha val="43137"/>
              </a:srgbClr>
            </a:outerShdw>
          </a:effectLst>
        </p:spPr>
      </p:cxn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square" lIns="91440" tIns="45720" rIns="91440" bIns="45720" numCol="1" anchorCtr="0" compatLnSpc="1">
            <a:prstTxWarp prst="textNoShape">
              <a:avLst/>
            </a:prstTxWarp>
          </a:bodyPr>
          <a:lstStyle/>
          <a:p>
            <a:r>
              <a:rPr lang="en-US" smtClean="0">
                <a:effectLst>
                  <a:outerShdw blurRad="38100" dist="38100" dir="2700000" algn="tl">
                    <a:srgbClr val="C0C0C0"/>
                  </a:outerShdw>
                </a:effectLst>
                <a:ea typeface="ＭＳ Ｐゴシック" pitchFamily="34" charset="-128"/>
              </a:rPr>
              <a:t>Introduction of Exotic Species</a:t>
            </a:r>
          </a:p>
        </p:txBody>
      </p:sp>
      <p:sp>
        <p:nvSpPr>
          <p:cNvPr id="87042" name="Content Placeholder 2"/>
          <p:cNvSpPr>
            <a:spLocks noGrp="1"/>
          </p:cNvSpPr>
          <p:nvPr>
            <p:ph idx="1"/>
          </p:nvPr>
        </p:nvSpPr>
        <p:spPr/>
        <p:txBody>
          <a:bodyPr/>
          <a:lstStyle/>
          <a:p>
            <a:r>
              <a:rPr lang="en-US" smtClean="0">
                <a:ea typeface="ＭＳ Ｐゴシック" pitchFamily="34" charset="-128"/>
              </a:rPr>
              <a:t>A species that is introduced (purposefully or accidentally) which negatively impacts the natural ecosystem</a:t>
            </a:r>
          </a:p>
          <a:p>
            <a:r>
              <a:rPr lang="en-US" smtClean="0">
                <a:ea typeface="ＭＳ Ｐゴシック" pitchFamily="34" charset="-128"/>
              </a:rPr>
              <a:t>Ontario examples:</a:t>
            </a:r>
          </a:p>
          <a:p>
            <a:pPr lvl="1"/>
            <a:r>
              <a:rPr lang="en-US" smtClean="0">
                <a:ea typeface="ＭＳ Ｐゴシック" pitchFamily="34" charset="-128"/>
              </a:rPr>
              <a:t>Asian Carp</a:t>
            </a:r>
          </a:p>
          <a:p>
            <a:pPr lvl="1"/>
            <a:r>
              <a:rPr lang="en-US" smtClean="0">
                <a:ea typeface="ＭＳ Ｐゴシック" pitchFamily="34" charset="-128"/>
              </a:rPr>
              <a:t>Zebra mussel</a:t>
            </a:r>
          </a:p>
          <a:p>
            <a:pPr lvl="1"/>
            <a:r>
              <a:rPr lang="en-US" smtClean="0">
                <a:ea typeface="ＭＳ Ｐゴシック" pitchFamily="34" charset="-128"/>
              </a:rPr>
              <a:t>Asian Long-horned Beetle</a:t>
            </a:r>
          </a:p>
          <a:p>
            <a:pPr lvl="1"/>
            <a:r>
              <a:rPr lang="en-US" smtClean="0">
                <a:ea typeface="ＭＳ Ｐゴシック" pitchFamily="34" charset="-128"/>
              </a:rPr>
              <a:t>Starlings</a:t>
            </a:r>
          </a:p>
          <a:p>
            <a:pPr lvl="1"/>
            <a:r>
              <a:rPr lang="en-US" smtClean="0">
                <a:ea typeface="ＭＳ Ｐゴシック" pitchFamily="34" charset="-128"/>
              </a:rPr>
              <a:t>Purple loosestrife</a:t>
            </a:r>
          </a:p>
          <a:p>
            <a:pPr lvl="1"/>
            <a:r>
              <a:rPr lang="en-US" smtClean="0">
                <a:ea typeface="ＭＳ Ｐゴシック" pitchFamily="34" charset="-128"/>
              </a:rPr>
              <a:t>Lamprey</a:t>
            </a:r>
          </a:p>
          <a:p>
            <a:pPr lvl="1"/>
            <a:endParaRPr lang="en-US" smtClean="0">
              <a:ea typeface="ＭＳ Ｐゴシック" pitchFamily="34" charset="-128"/>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square" lIns="91440" tIns="45720" rIns="91440" bIns="45720" numCol="1" anchorCtr="0" compatLnSpc="1">
            <a:prstTxWarp prst="textNoShape">
              <a:avLst/>
            </a:prstTxWarp>
          </a:bodyPr>
          <a:lstStyle/>
          <a:p>
            <a:r>
              <a:rPr lang="en-US" smtClean="0">
                <a:effectLst>
                  <a:outerShdw blurRad="38100" dist="38100" dir="2700000" algn="tl">
                    <a:srgbClr val="C0C0C0"/>
                  </a:outerShdw>
                </a:effectLst>
                <a:ea typeface="ＭＳ Ｐゴシック" pitchFamily="34" charset="-128"/>
              </a:rPr>
              <a:t>Controlling Exotic Species</a:t>
            </a:r>
          </a:p>
        </p:txBody>
      </p:sp>
      <p:sp>
        <p:nvSpPr>
          <p:cNvPr id="88066" name="Content Placeholder 2"/>
          <p:cNvSpPr>
            <a:spLocks noGrp="1"/>
          </p:cNvSpPr>
          <p:nvPr>
            <p:ph idx="1"/>
          </p:nvPr>
        </p:nvSpPr>
        <p:spPr/>
        <p:txBody>
          <a:bodyPr/>
          <a:lstStyle/>
          <a:p>
            <a:r>
              <a:rPr lang="en-US" sz="2400" smtClean="0">
                <a:ea typeface="ＭＳ Ｐゴシック" pitchFamily="34" charset="-128"/>
              </a:rPr>
              <a:t>Chemical control</a:t>
            </a:r>
          </a:p>
          <a:p>
            <a:pPr lvl="1"/>
            <a:r>
              <a:rPr lang="en-US" sz="2000" smtClean="0">
                <a:ea typeface="ＭＳ Ｐゴシック" pitchFamily="34" charset="-128"/>
              </a:rPr>
              <a:t>larvicides and pesticides</a:t>
            </a:r>
          </a:p>
          <a:p>
            <a:pPr lvl="1"/>
            <a:r>
              <a:rPr lang="en-US" sz="2000" smtClean="0">
                <a:ea typeface="ＭＳ Ｐゴシック" pitchFamily="34" charset="-128"/>
              </a:rPr>
              <a:t>may kill non-target species</a:t>
            </a:r>
          </a:p>
          <a:p>
            <a:pPr lvl="1"/>
            <a:r>
              <a:rPr lang="en-US" sz="2000" smtClean="0">
                <a:ea typeface="ＭＳ Ｐゴシック" pitchFamily="34" charset="-128"/>
              </a:rPr>
              <a:t>add harmful chemicals to the environment that may last for many years</a:t>
            </a:r>
          </a:p>
          <a:p>
            <a:r>
              <a:rPr lang="en-US" sz="2400" smtClean="0">
                <a:ea typeface="ＭＳ Ｐゴシック" pitchFamily="34" charset="-128"/>
              </a:rPr>
              <a:t>Mechanical Control</a:t>
            </a:r>
          </a:p>
          <a:p>
            <a:pPr lvl="1"/>
            <a:r>
              <a:rPr lang="en-US" sz="2000" smtClean="0">
                <a:ea typeface="ＭＳ Ｐゴシック" pitchFamily="34" charset="-128"/>
              </a:rPr>
              <a:t>physical barriers</a:t>
            </a:r>
          </a:p>
          <a:p>
            <a:pPr lvl="1"/>
            <a:r>
              <a:rPr lang="en-US" sz="2000" smtClean="0">
                <a:ea typeface="ＭＳ Ｐゴシック" pitchFamily="34" charset="-128"/>
              </a:rPr>
              <a:t>removal by hand</a:t>
            </a:r>
          </a:p>
          <a:p>
            <a:r>
              <a:rPr lang="en-US" sz="2400" smtClean="0">
                <a:ea typeface="ＭＳ Ｐゴシック" pitchFamily="34" charset="-128"/>
              </a:rPr>
              <a:t>Biological control</a:t>
            </a:r>
          </a:p>
          <a:p>
            <a:pPr lvl="1"/>
            <a:r>
              <a:rPr lang="en-US" sz="2000" smtClean="0">
                <a:ea typeface="ＭＳ Ｐゴシック" pitchFamily="34" charset="-128"/>
              </a:rPr>
              <a:t>intentional introduction of a predator species which will target only the invasive species</a:t>
            </a:r>
          </a:p>
          <a:p>
            <a:pPr lvl="1"/>
            <a:r>
              <a:rPr lang="en-US" sz="2000" smtClean="0">
                <a:ea typeface="ＭＳ Ｐゴシック" pitchFamily="34" charset="-128"/>
              </a:rPr>
              <a:t>not likely to eradicate introduced species, only reduce their numbers</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square" lIns="91440" tIns="45720" rIns="91440" bIns="45720" numCol="1" anchorCtr="0" compatLnSpc="1">
            <a:prstTxWarp prst="textNoShape">
              <a:avLst/>
            </a:prstTxWarp>
          </a:bodyPr>
          <a:lstStyle/>
          <a:p>
            <a:r>
              <a:rPr lang="en-US" smtClean="0">
                <a:effectLst>
                  <a:outerShdw blurRad="38100" dist="38100" dir="2700000" algn="tl">
                    <a:srgbClr val="C0C0C0"/>
                  </a:outerShdw>
                </a:effectLst>
                <a:ea typeface="ＭＳ Ｐゴシック" pitchFamily="34" charset="-128"/>
              </a:rPr>
              <a:t>Pollution</a:t>
            </a:r>
          </a:p>
        </p:txBody>
      </p:sp>
      <p:sp>
        <p:nvSpPr>
          <p:cNvPr id="89090" name="Content Placeholder 2"/>
          <p:cNvSpPr>
            <a:spLocks noGrp="1"/>
          </p:cNvSpPr>
          <p:nvPr>
            <p:ph idx="1"/>
          </p:nvPr>
        </p:nvSpPr>
        <p:spPr/>
        <p:txBody>
          <a:bodyPr/>
          <a:lstStyle/>
          <a:p>
            <a:r>
              <a:rPr lang="en-US" smtClean="0">
                <a:ea typeface="ＭＳ Ｐゴシック" pitchFamily="34" charset="-128"/>
              </a:rPr>
              <a:t>Release of any toxic material into the environment – air, water, or ground</a:t>
            </a:r>
          </a:p>
          <a:p>
            <a:r>
              <a:rPr lang="en-US" smtClean="0">
                <a:ea typeface="ＭＳ Ｐゴシック" pitchFamily="34" charset="-128"/>
              </a:rPr>
              <a:t>Acid precipitation – sulfur dioxide, nitrogen oxides released combines with water vapour to form acid – this falls as rain or snow</a:t>
            </a:r>
          </a:p>
          <a:p>
            <a:r>
              <a:rPr lang="en-US" smtClean="0">
                <a:ea typeface="ＭＳ Ｐゴシック" pitchFamily="34" charset="-128"/>
              </a:rPr>
              <a:t>Affects soil and water, productivity of forests and lakes and ocean ecosystems, buildings and bridges that are made of limestone</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square" lIns="91440" tIns="45720" rIns="91440" bIns="45720" numCol="1" anchorCtr="0" compatLnSpc="1">
            <a:prstTxWarp prst="textNoShape">
              <a:avLst/>
            </a:prstTxWarp>
          </a:bodyPr>
          <a:lstStyle/>
          <a:p>
            <a:pPr eaLnBrk="1" hangingPunct="1"/>
            <a:r>
              <a:rPr lang="en-US" smtClean="0">
                <a:effectLst>
                  <a:outerShdw blurRad="38100" dist="38100" dir="2700000" algn="tl">
                    <a:srgbClr val="C0C0C0"/>
                  </a:outerShdw>
                </a:effectLst>
                <a:ea typeface="ＭＳ Ｐゴシック" pitchFamily="34" charset="-128"/>
              </a:rPr>
              <a:t>Ecology is exciting!</a:t>
            </a:r>
          </a:p>
        </p:txBody>
      </p:sp>
      <p:sp>
        <p:nvSpPr>
          <p:cNvPr id="25602" name="Content Placeholder 2"/>
          <p:cNvSpPr>
            <a:spLocks noGrp="1"/>
          </p:cNvSpPr>
          <p:nvPr>
            <p:ph idx="1"/>
          </p:nvPr>
        </p:nvSpPr>
        <p:spPr/>
        <p:txBody>
          <a:bodyPr/>
          <a:lstStyle/>
          <a:p>
            <a:pPr eaLnBrk="1" hangingPunct="1"/>
            <a:r>
              <a:rPr lang="en-US" smtClean="0">
                <a:ea typeface="ＭＳ Ｐゴシック" pitchFamily="34" charset="-128"/>
              </a:rPr>
              <a:t>Ecology has a long history of being a historical science, and has only started to become an experimental science in the last 50 - 60 years.  </a:t>
            </a:r>
          </a:p>
          <a:p>
            <a:pPr eaLnBrk="1" hangingPunct="1"/>
            <a:r>
              <a:rPr lang="en-US" smtClean="0">
                <a:ea typeface="ＭＳ Ｐゴシック" pitchFamily="34" charset="-128"/>
              </a:rPr>
              <a:t>Many old ideas have not had a chance to be tested thoroughly</a:t>
            </a:r>
          </a:p>
          <a:p>
            <a:pPr eaLnBrk="1" hangingPunct="1"/>
            <a:r>
              <a:rPr lang="en-US" smtClean="0">
                <a:ea typeface="ＭＳ Ｐゴシック" pitchFamily="34" charset="-128"/>
              </a:rPr>
              <a:t>This makes ecology an exciting field of study, because new discoveries can have an enormous impact</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square" lIns="91440" tIns="45720" rIns="91440" bIns="45720" numCol="1" anchorCtr="0" compatLnSpc="1">
            <a:prstTxWarp prst="textNoShape">
              <a:avLst/>
            </a:prstTxWarp>
          </a:bodyPr>
          <a:lstStyle/>
          <a:p>
            <a:r>
              <a:rPr lang="en-US" smtClean="0">
                <a:effectLst>
                  <a:outerShdw blurRad="38100" dist="38100" dir="2700000" algn="tl">
                    <a:srgbClr val="C0C0C0"/>
                  </a:outerShdw>
                </a:effectLst>
                <a:ea typeface="ＭＳ Ｐゴシック" pitchFamily="34" charset="-128"/>
              </a:rPr>
              <a:t>Water Pollution</a:t>
            </a:r>
          </a:p>
        </p:txBody>
      </p:sp>
      <p:sp>
        <p:nvSpPr>
          <p:cNvPr id="90114" name="Content Placeholder 2"/>
          <p:cNvSpPr>
            <a:spLocks noGrp="1"/>
          </p:cNvSpPr>
          <p:nvPr>
            <p:ph idx="1"/>
          </p:nvPr>
        </p:nvSpPr>
        <p:spPr/>
        <p:txBody>
          <a:bodyPr/>
          <a:lstStyle/>
          <a:p>
            <a:r>
              <a:rPr lang="en-US" smtClean="0">
                <a:ea typeface="ＭＳ Ｐゴシック" pitchFamily="34" charset="-128"/>
              </a:rPr>
              <a:t>Oil spills and leaks occur hundreds of times each year in Canada</a:t>
            </a:r>
          </a:p>
          <a:p>
            <a:r>
              <a:rPr lang="en-US" smtClean="0">
                <a:ea typeface="ＭＳ Ｐゴシック" pitchFamily="34" charset="-128"/>
              </a:rPr>
              <a:t>Many are considered small (measured in hundreds of barrels of oil)</a:t>
            </a:r>
          </a:p>
          <a:p>
            <a:r>
              <a:rPr lang="en-US" smtClean="0">
                <a:ea typeface="ＭＳ Ｐゴシック" pitchFamily="34" charset="-128"/>
              </a:rPr>
              <a:t>Large oil spills like the Exxon Valdez or the British Petroleum</a:t>
            </a:r>
            <a:r>
              <a:rPr lang="en-US" altLang="en-US" smtClean="0">
                <a:ea typeface="ＭＳ Ｐゴシック" pitchFamily="34" charset="-128"/>
              </a:rPr>
              <a:t>’</a:t>
            </a:r>
            <a:r>
              <a:rPr lang="en-US" smtClean="0">
                <a:ea typeface="ＭＳ Ｐゴシック" pitchFamily="34" charset="-128"/>
              </a:rPr>
              <a:t>s Deep Water Horizon are more dramatic</a:t>
            </a:r>
          </a:p>
          <a:p>
            <a:r>
              <a:rPr lang="en-US" smtClean="0">
                <a:ea typeface="ＭＳ Ｐゴシック" pitchFamily="34" charset="-128"/>
              </a:rPr>
              <a:t>Both large and small spills have long-lasting effects on the environment </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square" lIns="91440" tIns="45720" rIns="91440" bIns="45720" numCol="1" anchorCtr="0" compatLnSpc="1">
            <a:prstTxWarp prst="textNoShape">
              <a:avLst/>
            </a:prstTxWarp>
          </a:bodyPr>
          <a:lstStyle/>
          <a:p>
            <a:r>
              <a:rPr lang="en-US" smtClean="0">
                <a:effectLst>
                  <a:outerShdw blurRad="38100" dist="38100" dir="2700000" algn="tl">
                    <a:srgbClr val="C0C0C0"/>
                  </a:outerShdw>
                </a:effectLst>
                <a:ea typeface="ＭＳ Ｐゴシック" pitchFamily="34" charset="-128"/>
              </a:rPr>
              <a:t>Forestry Practices </a:t>
            </a:r>
          </a:p>
        </p:txBody>
      </p:sp>
      <p:sp>
        <p:nvSpPr>
          <p:cNvPr id="91138" name="Content Placeholder 2"/>
          <p:cNvSpPr>
            <a:spLocks noGrp="1"/>
          </p:cNvSpPr>
          <p:nvPr>
            <p:ph idx="1"/>
          </p:nvPr>
        </p:nvSpPr>
        <p:spPr>
          <a:xfrm>
            <a:off x="1295400" y="1447800"/>
            <a:ext cx="7639050" cy="4800600"/>
          </a:xfrm>
        </p:spPr>
        <p:txBody>
          <a:bodyPr/>
          <a:lstStyle/>
          <a:p>
            <a:r>
              <a:rPr lang="en-US" smtClean="0">
                <a:ea typeface="ＭＳ Ｐゴシック" pitchFamily="34" charset="-128"/>
              </a:rPr>
              <a:t>Natural forests can maintain themselves without human intervention</a:t>
            </a:r>
          </a:p>
          <a:p>
            <a:r>
              <a:rPr lang="en-US" smtClean="0">
                <a:ea typeface="ＭＳ Ｐゴシック" pitchFamily="34" charset="-128"/>
              </a:rPr>
              <a:t>If we use them as a resource, we must do it in a sustainable way – so that the trees do not limit habitat and allow for regeneration of cut areas</a:t>
            </a:r>
          </a:p>
          <a:p>
            <a:r>
              <a:rPr lang="en-US" smtClean="0">
                <a:ea typeface="ＭＳ Ｐゴシック" pitchFamily="34" charset="-128"/>
              </a:rPr>
              <a:t>Three common types of forestry methods:</a:t>
            </a:r>
          </a:p>
          <a:p>
            <a:pPr lvl="1"/>
            <a:r>
              <a:rPr lang="en-US" smtClean="0">
                <a:ea typeface="ＭＳ Ｐゴシック" pitchFamily="34" charset="-128"/>
              </a:rPr>
              <a:t>Clear-cutting</a:t>
            </a:r>
          </a:p>
          <a:p>
            <a:pPr lvl="1"/>
            <a:r>
              <a:rPr lang="en-US" smtClean="0">
                <a:ea typeface="ＭＳ Ｐゴシック" pitchFamily="34" charset="-128"/>
              </a:rPr>
              <a:t>Shelterwood cutting</a:t>
            </a:r>
          </a:p>
          <a:p>
            <a:pPr lvl="1"/>
            <a:r>
              <a:rPr lang="en-US" smtClean="0">
                <a:ea typeface="ＭＳ Ｐゴシック" pitchFamily="34" charset="-128"/>
              </a:rPr>
              <a:t>Selective cutting</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square" lIns="91440" tIns="45720" rIns="91440" bIns="45720" numCol="1" anchorCtr="0" compatLnSpc="1">
            <a:prstTxWarp prst="textNoShape">
              <a:avLst/>
            </a:prstTxWarp>
          </a:bodyPr>
          <a:lstStyle/>
          <a:p>
            <a:r>
              <a:rPr lang="en-US" smtClean="0">
                <a:effectLst>
                  <a:outerShdw blurRad="38100" dist="38100" dir="2700000" algn="tl">
                    <a:srgbClr val="C0C0C0"/>
                  </a:outerShdw>
                </a:effectLst>
                <a:ea typeface="ＭＳ Ｐゴシック" pitchFamily="34" charset="-128"/>
              </a:rPr>
              <a:t>Soil</a:t>
            </a:r>
          </a:p>
        </p:txBody>
      </p:sp>
      <p:pic>
        <p:nvPicPr>
          <p:cNvPr id="92162" name="Content Placeholder 3" descr="Soil Shake.gif"/>
          <p:cNvPicPr>
            <a:picLocks noGrp="1" noChangeAspect="1"/>
          </p:cNvPicPr>
          <p:nvPr>
            <p:ph idx="1"/>
          </p:nvPr>
        </p:nvPicPr>
        <p:blipFill>
          <a:blip r:embed="rId2" cstate="print"/>
          <a:srcRect l="-39392" r="-39392"/>
          <a:stretch>
            <a:fillRect/>
          </a:stretch>
        </p:blipFill>
        <p:spPr>
          <a:xfrm>
            <a:off x="457200" y="228600"/>
            <a:ext cx="10129838" cy="6484938"/>
          </a:xfrm>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square" lIns="91440" tIns="45720" rIns="91440" bIns="45720" numCol="1" anchorCtr="0" compatLnSpc="1">
            <a:prstTxWarp prst="textNoShape">
              <a:avLst/>
            </a:prstTxWarp>
          </a:bodyPr>
          <a:lstStyle/>
          <a:p>
            <a:r>
              <a:rPr lang="en-US" smtClean="0">
                <a:effectLst>
                  <a:outerShdw blurRad="38100" dist="38100" dir="2700000" algn="tl">
                    <a:srgbClr val="C0C0C0"/>
                  </a:outerShdw>
                </a:effectLst>
                <a:ea typeface="ＭＳ Ｐゴシック" pitchFamily="34" charset="-128"/>
              </a:rPr>
              <a:t>Soil Characteristics</a:t>
            </a:r>
          </a:p>
        </p:txBody>
      </p:sp>
      <p:sp>
        <p:nvSpPr>
          <p:cNvPr id="93186" name="Content Placeholder 2"/>
          <p:cNvSpPr>
            <a:spLocks noGrp="1"/>
          </p:cNvSpPr>
          <p:nvPr>
            <p:ph idx="1"/>
          </p:nvPr>
        </p:nvSpPr>
        <p:spPr/>
        <p:txBody>
          <a:bodyPr/>
          <a:lstStyle/>
          <a:p>
            <a:r>
              <a:rPr lang="en-US" smtClean="0">
                <a:ea typeface="ＭＳ Ｐゴシック" pitchFamily="34" charset="-128"/>
              </a:rPr>
              <a:t>Besides a mixture of minerals, nutrients, and decomposing organic matter, soil is also composed of many living things including billions of microscopic organisms</a:t>
            </a:r>
          </a:p>
          <a:p>
            <a:pPr lvl="1"/>
            <a:r>
              <a:rPr lang="en-US" smtClean="0">
                <a:ea typeface="ＭＳ Ｐゴシック" pitchFamily="34" charset="-128"/>
              </a:rPr>
              <a:t>Bacteria – both harmful (like tetanus) and helpful (nitrogen-fixing bacteria) </a:t>
            </a:r>
          </a:p>
          <a:p>
            <a:pPr lvl="1"/>
            <a:r>
              <a:rPr lang="en-US" smtClean="0">
                <a:ea typeface="ＭＳ Ｐゴシック" pitchFamily="34" charset="-128"/>
              </a:rPr>
              <a:t>Fungi – mycorrhizal fungi surrond root hairs of plants and help deliver water and nutrients to the plant root</a:t>
            </a:r>
          </a:p>
          <a:p>
            <a:pPr lvl="1"/>
            <a:endParaRPr lang="en-US" smtClean="0">
              <a:ea typeface="ＭＳ Ｐゴシック" pitchFamily="34" charset="-128"/>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square" lIns="91440" tIns="45720" rIns="91440" bIns="45720" numCol="1" anchorCtr="0" compatLnSpc="1">
            <a:prstTxWarp prst="textNoShape">
              <a:avLst/>
            </a:prstTxWarp>
          </a:bodyPr>
          <a:lstStyle/>
          <a:p>
            <a:r>
              <a:rPr lang="en-US" smtClean="0">
                <a:effectLst>
                  <a:outerShdw blurRad="38100" dist="38100" dir="2700000" algn="tl">
                    <a:srgbClr val="C0C0C0"/>
                  </a:outerShdw>
                </a:effectLst>
                <a:ea typeface="ＭＳ Ｐゴシック" pitchFamily="34" charset="-128"/>
              </a:rPr>
              <a:t>Soil Characteristics</a:t>
            </a:r>
          </a:p>
        </p:txBody>
      </p:sp>
      <p:sp>
        <p:nvSpPr>
          <p:cNvPr id="94210" name="Content Placeholder 2"/>
          <p:cNvSpPr>
            <a:spLocks noGrp="1"/>
          </p:cNvSpPr>
          <p:nvPr>
            <p:ph idx="1"/>
          </p:nvPr>
        </p:nvSpPr>
        <p:spPr/>
        <p:txBody>
          <a:bodyPr/>
          <a:lstStyle/>
          <a:p>
            <a:r>
              <a:rPr lang="en-US" smtClean="0">
                <a:ea typeface="ＭＳ Ｐゴシック" pitchFamily="34" charset="-128"/>
              </a:rPr>
              <a:t>Nutrient content</a:t>
            </a:r>
          </a:p>
          <a:p>
            <a:r>
              <a:rPr lang="en-US" smtClean="0">
                <a:ea typeface="ＭＳ Ｐゴシック" pitchFamily="34" charset="-128"/>
              </a:rPr>
              <a:t>Compaction and air spaces</a:t>
            </a:r>
          </a:p>
          <a:p>
            <a:r>
              <a:rPr lang="en-US" smtClean="0">
                <a:ea typeface="ＭＳ Ｐゴシック" pitchFamily="34" charset="-128"/>
              </a:rPr>
              <a:t>Water-holding capacity</a:t>
            </a:r>
          </a:p>
          <a:p>
            <a:r>
              <a:rPr lang="en-US" smtClean="0">
                <a:ea typeface="ＭＳ Ｐゴシック" pitchFamily="34" charset="-128"/>
              </a:rPr>
              <a:t>Acidity (pH level) </a:t>
            </a:r>
          </a:p>
          <a:p>
            <a:endParaRPr lang="en-US" smtClean="0">
              <a:ea typeface="ＭＳ Ｐゴシック" pitchFamily="34" charset="-128"/>
            </a:endParaRPr>
          </a:p>
          <a:p>
            <a:r>
              <a:rPr lang="en-US" smtClean="0">
                <a:ea typeface="ＭＳ Ｐゴシック" pitchFamily="34" charset="-128"/>
              </a:rPr>
              <a:t>Soil differs in these factors depending on how much humus, silt, sand, and clay it contains</a:t>
            </a:r>
          </a:p>
          <a:p>
            <a:endParaRPr lang="en-US" smtClean="0">
              <a:ea typeface="ＭＳ Ｐゴシック" pitchFamily="34" charset="-128"/>
            </a:endParaRPr>
          </a:p>
          <a:p>
            <a:endParaRPr lang="en-US" smtClean="0">
              <a:ea typeface="ＭＳ Ｐゴシック" pitchFamily="34" charset="-128"/>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square" lIns="91440" tIns="45720" rIns="91440" bIns="45720" numCol="1" anchorCtr="0" compatLnSpc="1">
            <a:prstTxWarp prst="textNoShape">
              <a:avLst/>
            </a:prstTxWarp>
          </a:bodyPr>
          <a:lstStyle/>
          <a:p>
            <a:r>
              <a:rPr lang="en-US" smtClean="0">
                <a:effectLst>
                  <a:outerShdw blurRad="38100" dist="38100" dir="2700000" algn="tl">
                    <a:srgbClr val="C0C0C0"/>
                  </a:outerShdw>
                </a:effectLst>
                <a:ea typeface="ＭＳ Ｐゴシック" pitchFamily="34" charset="-128"/>
              </a:rPr>
              <a:t>Managing Soil Nutrients</a:t>
            </a:r>
          </a:p>
        </p:txBody>
      </p:sp>
      <p:sp>
        <p:nvSpPr>
          <p:cNvPr id="95234" name="Content Placeholder 2"/>
          <p:cNvSpPr>
            <a:spLocks noGrp="1"/>
          </p:cNvSpPr>
          <p:nvPr>
            <p:ph idx="1"/>
          </p:nvPr>
        </p:nvSpPr>
        <p:spPr/>
        <p:txBody>
          <a:bodyPr/>
          <a:lstStyle/>
          <a:p>
            <a:r>
              <a:rPr lang="en-US" smtClean="0">
                <a:ea typeface="ＭＳ Ｐゴシック" pitchFamily="34" charset="-128"/>
              </a:rPr>
              <a:t>When a food crop grows, the nutrients in the soild are taken up by the plants and locked in their cells and tissues</a:t>
            </a:r>
          </a:p>
          <a:p>
            <a:r>
              <a:rPr lang="en-US" smtClean="0">
                <a:ea typeface="ＭＳ Ｐゴシック" pitchFamily="34" charset="-128"/>
              </a:rPr>
              <a:t>When the crop is harvested, the nutrients it contains (carbon, nitrogen, phosphorus) are removed from that field and so need to be replaced or the soil will not be fertile enough to grow more crops</a:t>
            </a:r>
          </a:p>
          <a:p>
            <a:endParaRPr lang="en-US" smtClean="0">
              <a:ea typeface="ＭＳ Ｐゴシック" pitchFamily="34" charset="-128"/>
            </a:endParaRP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square" lIns="91440" tIns="45720" rIns="91440" bIns="45720" numCol="1" anchorCtr="0" compatLnSpc="1">
            <a:prstTxWarp prst="textNoShape">
              <a:avLst/>
            </a:prstTxWarp>
          </a:bodyPr>
          <a:lstStyle/>
          <a:p>
            <a:r>
              <a:rPr lang="en-US" smtClean="0">
                <a:effectLst>
                  <a:outerShdw blurRad="38100" dist="38100" dir="2700000" algn="tl">
                    <a:srgbClr val="C0C0C0"/>
                  </a:outerShdw>
                </a:effectLst>
                <a:ea typeface="ＭＳ Ｐゴシック" pitchFamily="34" charset="-128"/>
              </a:rPr>
              <a:t>Fertilizers</a:t>
            </a:r>
          </a:p>
        </p:txBody>
      </p:sp>
      <p:sp>
        <p:nvSpPr>
          <p:cNvPr id="96258" name="Content Placeholder 2"/>
          <p:cNvSpPr>
            <a:spLocks noGrp="1"/>
          </p:cNvSpPr>
          <p:nvPr>
            <p:ph idx="1"/>
          </p:nvPr>
        </p:nvSpPr>
        <p:spPr/>
        <p:txBody>
          <a:bodyPr/>
          <a:lstStyle/>
          <a:p>
            <a:r>
              <a:rPr lang="en-US" smtClean="0">
                <a:ea typeface="ＭＳ Ｐゴシック" pitchFamily="34" charset="-128"/>
              </a:rPr>
              <a:t>Natural - plant and animal waste</a:t>
            </a:r>
          </a:p>
          <a:p>
            <a:r>
              <a:rPr lang="en-US" smtClean="0">
                <a:ea typeface="ＭＳ Ｐゴシック" pitchFamily="34" charset="-128"/>
              </a:rPr>
              <a:t>Synthetic – usually contains some mixture of nitrogen, phosphorus and potassium – increased  crop yields dramatically in the 1960s when they were first introduced</a:t>
            </a:r>
          </a:p>
          <a:p>
            <a:r>
              <a:rPr lang="en-US" smtClean="0">
                <a:ea typeface="ＭＳ Ｐゴシック" pitchFamily="34" charset="-128"/>
              </a:rPr>
              <a:t>Problems with concentrated fertilizers:</a:t>
            </a:r>
          </a:p>
          <a:p>
            <a:pPr lvl="1"/>
            <a:r>
              <a:rPr lang="en-US" smtClean="0">
                <a:ea typeface="ＭＳ Ｐゴシック" pitchFamily="34" charset="-128"/>
              </a:rPr>
              <a:t>Leaching into groundwater</a:t>
            </a:r>
          </a:p>
          <a:p>
            <a:pPr lvl="1"/>
            <a:r>
              <a:rPr lang="en-US" smtClean="0">
                <a:ea typeface="ＭＳ Ｐゴシック" pitchFamily="34" charset="-128"/>
              </a:rPr>
              <a:t>Stress out soil organisms</a:t>
            </a:r>
          </a:p>
          <a:p>
            <a:pPr lvl="1"/>
            <a:r>
              <a:rPr lang="en-US" smtClean="0">
                <a:ea typeface="ＭＳ Ｐゴシック" pitchFamily="34" charset="-128"/>
              </a:rPr>
              <a:t>Soil becomes dependent on fertilizer</a:t>
            </a:r>
          </a:p>
          <a:p>
            <a:pPr lvl="1"/>
            <a:r>
              <a:rPr lang="en-US" smtClean="0">
                <a:ea typeface="ＭＳ Ｐゴシック" pitchFamily="34" charset="-128"/>
              </a:rPr>
              <a:t>Soil becomes susceptible to erosion</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square" lIns="91440" tIns="45720" rIns="91440" bIns="45720" numCol="1" anchorCtr="0" compatLnSpc="1">
            <a:prstTxWarp prst="textNoShape">
              <a:avLst/>
            </a:prstTxWarp>
          </a:bodyPr>
          <a:lstStyle/>
          <a:p>
            <a:r>
              <a:rPr lang="en-US" smtClean="0">
                <a:effectLst>
                  <a:outerShdw blurRad="38100" dist="38100" dir="2700000" algn="tl">
                    <a:srgbClr val="C0C0C0"/>
                  </a:outerShdw>
                </a:effectLst>
                <a:ea typeface="ＭＳ Ｐゴシック" pitchFamily="34" charset="-128"/>
              </a:rPr>
              <a:t>Irrigation and drainage</a:t>
            </a:r>
          </a:p>
        </p:txBody>
      </p:sp>
      <p:sp>
        <p:nvSpPr>
          <p:cNvPr id="97282" name="Content Placeholder 2"/>
          <p:cNvSpPr>
            <a:spLocks noGrp="1"/>
          </p:cNvSpPr>
          <p:nvPr>
            <p:ph idx="1"/>
          </p:nvPr>
        </p:nvSpPr>
        <p:spPr/>
        <p:txBody>
          <a:bodyPr/>
          <a:lstStyle/>
          <a:p>
            <a:r>
              <a:rPr lang="en-US" smtClean="0">
                <a:ea typeface="ＭＳ Ｐゴシック" pitchFamily="34" charset="-128"/>
              </a:rPr>
              <a:t>Diverting water from an aquatic ecosystem to a farmland is necessary if precipitation is not reliable</a:t>
            </a:r>
          </a:p>
          <a:p>
            <a:r>
              <a:rPr lang="en-US" smtClean="0">
                <a:ea typeface="ＭＳ Ｐゴシック" pitchFamily="34" charset="-128"/>
              </a:rPr>
              <a:t>This can have negative consequences</a:t>
            </a:r>
          </a:p>
          <a:p>
            <a:r>
              <a:rPr lang="en-US" smtClean="0">
                <a:ea typeface="ＭＳ Ｐゴシック" pitchFamily="34" charset="-128"/>
              </a:rPr>
              <a:t>Wetlands and rivers can be harmed by too much water being diverted for agriculture </a:t>
            </a:r>
          </a:p>
          <a:p>
            <a:endParaRPr lang="en-US" smtClean="0">
              <a:ea typeface="ＭＳ Ｐゴシック" pitchFamily="34" charset="-128"/>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square" lIns="91440" tIns="45720" rIns="91440" bIns="45720" numCol="1" anchorCtr="0" compatLnSpc="1">
            <a:prstTxWarp prst="textNoShape">
              <a:avLst/>
            </a:prstTxWarp>
          </a:bodyPr>
          <a:lstStyle/>
          <a:p>
            <a:r>
              <a:rPr lang="en-US" smtClean="0">
                <a:effectLst>
                  <a:outerShdw blurRad="38100" dist="38100" dir="2700000" algn="tl">
                    <a:srgbClr val="C0C0C0"/>
                  </a:outerShdw>
                </a:effectLst>
                <a:ea typeface="ＭＳ Ｐゴシック" pitchFamily="34" charset="-128"/>
              </a:rPr>
              <a:t>Alternative Farming Practices </a:t>
            </a:r>
          </a:p>
        </p:txBody>
      </p:sp>
      <p:sp>
        <p:nvSpPr>
          <p:cNvPr id="98306" name="Content Placeholder 2"/>
          <p:cNvSpPr>
            <a:spLocks noGrp="1"/>
          </p:cNvSpPr>
          <p:nvPr>
            <p:ph idx="1"/>
          </p:nvPr>
        </p:nvSpPr>
        <p:spPr/>
        <p:txBody>
          <a:bodyPr/>
          <a:lstStyle/>
          <a:p>
            <a:pPr marL="82550" indent="0">
              <a:buFont typeface="Wingdings 2" pitchFamily="18" charset="2"/>
              <a:buNone/>
            </a:pPr>
            <a:r>
              <a:rPr lang="en-US" sz="2600" smtClean="0">
                <a:ea typeface="ＭＳ Ｐゴシック" pitchFamily="34" charset="-128"/>
              </a:rPr>
              <a:t>To reduce the impact of farming</a:t>
            </a:r>
          </a:p>
          <a:p>
            <a:pPr marL="82550" indent="0"/>
            <a:r>
              <a:rPr lang="en-US" sz="2600" smtClean="0">
                <a:ea typeface="ＭＳ Ｐゴシック" pitchFamily="34" charset="-128"/>
              </a:rPr>
              <a:t>No-tillage – ground is left undisturbed after harvest – stumps of plants are decomposed to add nutrients to soil, reduces compaction and water loss</a:t>
            </a:r>
          </a:p>
          <a:p>
            <a:pPr marL="82550" indent="0"/>
            <a:r>
              <a:rPr lang="en-US" sz="2600" smtClean="0">
                <a:ea typeface="ＭＳ Ｐゴシック" pitchFamily="34" charset="-128"/>
              </a:rPr>
              <a:t>Crop rotation – plots are not farmed with the same crop every year – alternating between corn soybean and wheat – reduces need for fertilizers</a:t>
            </a:r>
          </a:p>
          <a:p>
            <a:pPr marL="82550" indent="0"/>
            <a:r>
              <a:rPr lang="en-US" sz="2600" smtClean="0">
                <a:ea typeface="ＭＳ Ｐゴシック" pitchFamily="34" charset="-128"/>
              </a:rPr>
              <a:t>Crop selection – choosing crops best suited to the growing location – for example drought resistant or heat-tolerant plants would do better in hot dry areas</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square" lIns="91440" tIns="45720" rIns="91440" bIns="45720" numCol="1" anchorCtr="0" compatLnSpc="1">
            <a:prstTxWarp prst="textNoShape">
              <a:avLst/>
            </a:prstTxWarp>
          </a:bodyPr>
          <a:lstStyle/>
          <a:p>
            <a:r>
              <a:rPr lang="en-US" smtClean="0">
                <a:effectLst>
                  <a:outerShdw blurRad="38100" dist="38100" dir="2700000" algn="tl">
                    <a:srgbClr val="C0C0C0"/>
                  </a:outerShdw>
                </a:effectLst>
                <a:ea typeface="ＭＳ Ｐゴシック" pitchFamily="34" charset="-128"/>
              </a:rPr>
              <a:t>Pests and Poisons</a:t>
            </a:r>
          </a:p>
        </p:txBody>
      </p:sp>
      <p:sp>
        <p:nvSpPr>
          <p:cNvPr id="99330" name="Content Placeholder 2"/>
          <p:cNvSpPr>
            <a:spLocks noGrp="1"/>
          </p:cNvSpPr>
          <p:nvPr>
            <p:ph idx="1"/>
          </p:nvPr>
        </p:nvSpPr>
        <p:spPr/>
        <p:txBody>
          <a:bodyPr/>
          <a:lstStyle/>
          <a:p>
            <a:r>
              <a:rPr lang="en-US" smtClean="0">
                <a:ea typeface="ＭＳ Ｐゴシック" pitchFamily="34" charset="-128"/>
              </a:rPr>
              <a:t>A farm is a monoculture – only one species is supported</a:t>
            </a:r>
          </a:p>
          <a:p>
            <a:r>
              <a:rPr lang="en-US" smtClean="0">
                <a:ea typeface="ＭＳ Ｐゴシック" pitchFamily="34" charset="-128"/>
              </a:rPr>
              <a:t>This maximizes food production, but is unnatural</a:t>
            </a:r>
          </a:p>
          <a:p>
            <a:r>
              <a:rPr lang="en-US" smtClean="0">
                <a:ea typeface="ＭＳ Ｐゴシック" pitchFamily="34" charset="-128"/>
              </a:rPr>
              <a:t>A lot of effort is made to reduce loss from pests such as fungus, insects, and competition from other weeds</a:t>
            </a:r>
          </a:p>
          <a:p>
            <a:r>
              <a:rPr lang="en-US" smtClean="0">
                <a:ea typeface="ＭＳ Ｐゴシック" pitchFamily="34" charset="-128"/>
              </a:rPr>
              <a:t>Pesticides are commonly used, which work by causing physical or biological harm to a pest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square" lIns="91440" tIns="45720" rIns="91440" bIns="45720" numCol="1" anchorCtr="0" compatLnSpc="1">
            <a:prstTxWarp prst="textNoShape">
              <a:avLst/>
            </a:prstTxWarp>
          </a:bodyPr>
          <a:lstStyle/>
          <a:p>
            <a:r>
              <a:rPr lang="en-US" smtClean="0">
                <a:effectLst>
                  <a:outerShdw blurRad="38100" dist="38100" dir="2700000" algn="tl">
                    <a:srgbClr val="C0C0C0"/>
                  </a:outerShdw>
                </a:effectLst>
                <a:ea typeface="ＭＳ Ｐゴシック" pitchFamily="34" charset="-128"/>
              </a:rPr>
              <a:t>Experimental Lakes Area</a:t>
            </a:r>
          </a:p>
        </p:txBody>
      </p:sp>
      <p:sp>
        <p:nvSpPr>
          <p:cNvPr id="26626" name="Content Placeholder 2"/>
          <p:cNvSpPr>
            <a:spLocks noGrp="1"/>
          </p:cNvSpPr>
          <p:nvPr>
            <p:ph idx="1"/>
          </p:nvPr>
        </p:nvSpPr>
        <p:spPr/>
        <p:txBody>
          <a:bodyPr/>
          <a:lstStyle/>
          <a:p>
            <a:r>
              <a:rPr lang="en-US" smtClean="0">
                <a:ea typeface="ＭＳ Ｐゴシック" pitchFamily="34" charset="-128"/>
              </a:rPr>
              <a:t>World renowned Canadian institution</a:t>
            </a:r>
          </a:p>
          <a:p>
            <a:r>
              <a:rPr lang="en-US" smtClean="0">
                <a:ea typeface="ＭＳ Ｐゴシック" pitchFamily="34" charset="-128"/>
              </a:rPr>
              <a:t>Only place in the world capable of doing long-term, whole-ecosystem experiments</a:t>
            </a:r>
          </a:p>
          <a:p>
            <a:r>
              <a:rPr lang="en-US" smtClean="0">
                <a:ea typeface="ＭＳ Ｐゴシック" pitchFamily="34" charset="-128"/>
              </a:rPr>
              <a:t>Have studied such topics as:</a:t>
            </a:r>
          </a:p>
          <a:p>
            <a:pPr lvl="1"/>
            <a:r>
              <a:rPr lang="en-US" smtClean="0">
                <a:ea typeface="ＭＳ Ｐゴシック" pitchFamily="34" charset="-128"/>
              </a:rPr>
              <a:t>Effects of synthetic hormones on fish </a:t>
            </a:r>
          </a:p>
          <a:p>
            <a:pPr lvl="1"/>
            <a:r>
              <a:rPr lang="en-US" smtClean="0">
                <a:ea typeface="ＭＳ Ｐゴシック" pitchFamily="34" charset="-128"/>
              </a:rPr>
              <a:t>Impacts of flooding soils on mercury contamination of fish</a:t>
            </a:r>
          </a:p>
          <a:p>
            <a:pPr lvl="1"/>
            <a:r>
              <a:rPr lang="en-US" smtClean="0">
                <a:ea typeface="ＭＳ Ｐゴシック" pitchFamily="34" charset="-128"/>
              </a:rPr>
              <a:t>How changing nutrient balance in freshwater lakes affect blooms of toxic algae</a:t>
            </a:r>
          </a:p>
          <a:p>
            <a:pPr lvl="1"/>
            <a:r>
              <a:rPr lang="en-US" smtClean="0">
                <a:ea typeface="ＭＳ Ｐゴシック" pitchFamily="34" charset="-128"/>
              </a:rPr>
              <a:t>How acid rain affects lake ecosystems</a:t>
            </a:r>
          </a:p>
          <a:p>
            <a:pPr lvl="1"/>
            <a:endParaRPr lang="en-US" smtClean="0">
              <a:ea typeface="ＭＳ Ｐゴシック" pitchFamily="34" charset="-128"/>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square" lIns="91440" tIns="45720" rIns="91440" bIns="45720" numCol="1" anchorCtr="0" compatLnSpc="1">
            <a:prstTxWarp prst="textNoShape">
              <a:avLst/>
            </a:prstTxWarp>
          </a:bodyPr>
          <a:lstStyle/>
          <a:p>
            <a:r>
              <a:rPr lang="en-US" smtClean="0">
                <a:effectLst>
                  <a:outerShdw blurRad="38100" dist="38100" dir="2700000" algn="tl">
                    <a:srgbClr val="C0C0C0"/>
                  </a:outerShdw>
                </a:effectLst>
                <a:ea typeface="ＭＳ Ｐゴシック" pitchFamily="34" charset="-128"/>
              </a:rPr>
              <a:t>Problems with Pesticides</a:t>
            </a:r>
          </a:p>
        </p:txBody>
      </p:sp>
      <p:sp>
        <p:nvSpPr>
          <p:cNvPr id="100354" name="Content Placeholder 2"/>
          <p:cNvSpPr>
            <a:spLocks noGrp="1"/>
          </p:cNvSpPr>
          <p:nvPr>
            <p:ph idx="1"/>
          </p:nvPr>
        </p:nvSpPr>
        <p:spPr/>
        <p:txBody>
          <a:bodyPr/>
          <a:lstStyle/>
          <a:p>
            <a:r>
              <a:rPr lang="en-US" smtClean="0">
                <a:ea typeface="ＭＳ Ｐゴシック" pitchFamily="34" charset="-128"/>
              </a:rPr>
              <a:t>They are sometimes not specific and can affect non-target species</a:t>
            </a:r>
          </a:p>
          <a:p>
            <a:r>
              <a:rPr lang="en-US" smtClean="0">
                <a:ea typeface="ＭＳ Ｐゴシック" pitchFamily="34" charset="-128"/>
              </a:rPr>
              <a:t>Pests often become resistant to pesticides and so new ones constantly need to be developed</a:t>
            </a:r>
          </a:p>
          <a:p>
            <a:r>
              <a:rPr lang="en-US" smtClean="0">
                <a:ea typeface="ＭＳ Ｐゴシック" pitchFamily="34" charset="-128"/>
              </a:rPr>
              <a:t>Bioamplification – when toxins are absorbed by organisms at greater levels than they are excreted</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square" lIns="91440" tIns="45720" rIns="91440" bIns="45720" numCol="1" anchorCtr="0" compatLnSpc="1">
            <a:prstTxWarp prst="textNoShape">
              <a:avLst/>
            </a:prstTxWarp>
          </a:bodyPr>
          <a:lstStyle/>
          <a:p>
            <a:r>
              <a:rPr lang="en-US" smtClean="0">
                <a:effectLst>
                  <a:outerShdw blurRad="38100" dist="38100" dir="2700000" algn="tl">
                    <a:srgbClr val="C0C0C0"/>
                  </a:outerShdw>
                </a:effectLst>
                <a:ea typeface="ＭＳ Ｐゴシック" pitchFamily="34" charset="-128"/>
              </a:rPr>
              <a:t>Bioaccumulation</a:t>
            </a:r>
          </a:p>
        </p:txBody>
      </p:sp>
      <p:sp>
        <p:nvSpPr>
          <p:cNvPr id="101378" name="Content Placeholder 5"/>
          <p:cNvSpPr>
            <a:spLocks noGrp="1"/>
          </p:cNvSpPr>
          <p:nvPr>
            <p:ph idx="1"/>
          </p:nvPr>
        </p:nvSpPr>
        <p:spPr/>
        <p:txBody>
          <a:bodyPr/>
          <a:lstStyle/>
          <a:p>
            <a:r>
              <a:rPr lang="en-US" sz="2800" smtClean="0">
                <a:ea typeface="ＭＳ Ｐゴシック" pitchFamily="34" charset="-128"/>
              </a:rPr>
              <a:t>Pollutants (especially ones that are fat-soluble) increase in concentration in each trophic level – DDT, methyl mercury, persistent organic pollutants (POPs) </a:t>
            </a:r>
          </a:p>
          <a:p>
            <a:r>
              <a:rPr lang="en-US" sz="2800" smtClean="0">
                <a:ea typeface="ＭＳ Ｐゴシック" pitchFamily="34" charset="-128"/>
              </a:rPr>
              <a:t>Even when released in very low concentrations into the environment, with each step up the food chain pollutants are not excreted because they are locked in the fat tissues</a:t>
            </a:r>
          </a:p>
          <a:p>
            <a:r>
              <a:rPr lang="en-US" sz="2800" smtClean="0">
                <a:ea typeface="ＭＳ Ｐゴシック" pitchFamily="34" charset="-128"/>
              </a:rPr>
              <a:t>Therefore these get passed on to the next trophic level in ever greater quantities</a:t>
            </a:r>
          </a:p>
          <a:p>
            <a:endParaRPr lang="en-US" sz="2800" smtClean="0">
              <a:ea typeface="ＭＳ Ｐゴシック" pitchFamily="34" charset="-128"/>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square" lIns="91440" tIns="45720" rIns="91440" bIns="45720" numCol="1" anchorCtr="0" compatLnSpc="1">
            <a:prstTxWarp prst="textNoShape">
              <a:avLst/>
            </a:prstTxWarp>
          </a:bodyPr>
          <a:lstStyle/>
          <a:p>
            <a:r>
              <a:rPr lang="en-US" smtClean="0">
                <a:effectLst>
                  <a:outerShdw blurRad="38100" dist="38100" dir="2700000" algn="tl">
                    <a:srgbClr val="C0C0C0"/>
                  </a:outerShdw>
                </a:effectLst>
                <a:ea typeface="ＭＳ Ｐゴシック" pitchFamily="34" charset="-128"/>
              </a:rPr>
              <a:t>Bioaccumulation</a:t>
            </a:r>
          </a:p>
        </p:txBody>
      </p:sp>
      <p:pic>
        <p:nvPicPr>
          <p:cNvPr id="102402" name="Content Placeholder 3" descr="Bioaccumulation.png"/>
          <p:cNvPicPr>
            <a:picLocks noGrp="1" noChangeAspect="1"/>
          </p:cNvPicPr>
          <p:nvPr>
            <p:ph idx="1"/>
          </p:nvPr>
        </p:nvPicPr>
        <p:blipFill>
          <a:blip r:embed="rId2" cstate="print"/>
          <a:srcRect l="-1820" r="-1820"/>
          <a:stretch>
            <a:fillRect/>
          </a:stretch>
        </p:blipFill>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dirty="0">
              <a:ea typeface="+mj-ea"/>
              <a:cs typeface="+mj-cs"/>
            </a:endParaRPr>
          </a:p>
        </p:txBody>
      </p:sp>
      <p:sp>
        <p:nvSpPr>
          <p:cNvPr id="103426" name="Content Placeholder 2"/>
          <p:cNvSpPr>
            <a:spLocks noGrp="1"/>
          </p:cNvSpPr>
          <p:nvPr>
            <p:ph idx="1"/>
          </p:nvPr>
        </p:nvSpPr>
        <p:spPr/>
        <p:txBody>
          <a:bodyPr/>
          <a:lstStyle/>
          <a:p>
            <a:r>
              <a:rPr lang="en-US" sz="1800" smtClean="0">
                <a:ea typeface="ＭＳ Ｐゴシック" pitchFamily="34" charset="-128"/>
                <a:hlinkClick r:id="rId2"/>
              </a:rPr>
              <a:t>http://www.uic.edu/classes/bios/bios101/ecologie/sld029.htm</a:t>
            </a:r>
            <a:endParaRPr lang="en-US" sz="1800" smtClean="0">
              <a:ea typeface="ＭＳ Ｐゴシック" pitchFamily="34" charset="-128"/>
            </a:endParaRPr>
          </a:p>
          <a:p>
            <a:endParaRPr lang="en-US" sz="1800" smtClean="0">
              <a:ea typeface="ＭＳ Ｐゴシック" pitchFamily="34" charset="-128"/>
            </a:endParaRPr>
          </a:p>
          <a:p>
            <a:r>
              <a:rPr lang="en-US" sz="1800" smtClean="0">
                <a:ea typeface="ＭＳ Ｐゴシック" pitchFamily="34" charset="-128"/>
                <a:hlinkClick r:id="rId3"/>
              </a:rPr>
              <a:t>http://www.bbc.co.uk/schools/gcsebitesize/science/add_aqa/foodchains/foodchains3.shtml</a:t>
            </a:r>
            <a:endParaRPr lang="en-US" sz="1800" smtClean="0">
              <a:ea typeface="ＭＳ Ｐゴシック" pitchFamily="34" charset="-128"/>
            </a:endParaRPr>
          </a:p>
          <a:p>
            <a:endParaRPr lang="en-US" sz="1800" smtClean="0">
              <a:ea typeface="ＭＳ Ｐゴシック" pitchFamily="34" charset="-128"/>
            </a:endParaRPr>
          </a:p>
          <a:p>
            <a:r>
              <a:rPr lang="en-US" sz="1800" smtClean="0">
                <a:ea typeface="ＭＳ Ｐゴシック" pitchFamily="34" charset="-128"/>
                <a:hlinkClick r:id="rId4"/>
              </a:rPr>
              <a:t>http://kentsimmons.uwinnipeg.ca/16cm05/1116/16ecosys.htm</a:t>
            </a:r>
            <a:endParaRPr lang="en-US" sz="1800" smtClean="0">
              <a:ea typeface="ＭＳ Ｐゴシック" pitchFamily="34" charset="-128"/>
            </a:endParaRPr>
          </a:p>
          <a:p>
            <a:endParaRPr lang="en-US" sz="1800" smtClean="0">
              <a:ea typeface="ＭＳ Ｐゴシック" pitchFamily="34" charset="-128"/>
            </a:endParaRPr>
          </a:p>
          <a:p>
            <a:r>
              <a:rPr lang="en-US" sz="1800" smtClean="0">
                <a:ea typeface="ＭＳ Ｐゴシック" pitchFamily="34" charset="-128"/>
              </a:rPr>
              <a:t>Robert T. Paine </a:t>
            </a:r>
          </a:p>
          <a:p>
            <a:r>
              <a:rPr lang="en-US" sz="1800" smtClean="0">
                <a:ea typeface="ＭＳ Ｐゴシック" pitchFamily="34" charset="-128"/>
                <a:hlinkClick r:id="rId5"/>
              </a:rPr>
              <a:t>http://www.jstor.org/discover/10.2307/2459379?uid=3739448&amp;uid=2&amp;uid=3737720&amp;uid=4&amp;sid=21102151015881</a:t>
            </a:r>
            <a:r>
              <a:rPr lang="en-US" sz="1800" smtClean="0">
                <a:ea typeface="ＭＳ Ｐゴシック" pitchFamily="34" charset="-128"/>
              </a:rPr>
              <a:t> </a:t>
            </a:r>
          </a:p>
          <a:p>
            <a:endParaRPr lang="en-US" sz="1800" smtClean="0">
              <a:ea typeface="ＭＳ Ｐゴシック" pitchFamily="34" charset="-128"/>
            </a:endParaRPr>
          </a:p>
          <a:p>
            <a:endParaRPr lang="en-US" sz="1800" smtClean="0">
              <a:ea typeface="ＭＳ Ｐゴシック" pitchFamily="34" charset="-128"/>
            </a:endParaRPr>
          </a:p>
          <a:p>
            <a:endParaRPr lang="en-US" sz="1800" smtClean="0">
              <a:ea typeface="ＭＳ Ｐゴシック" pitchFamily="34" charset="-128"/>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square" lIns="91440" tIns="45720" rIns="91440" bIns="45720" numCol="1" anchorCtr="0" compatLnSpc="1">
            <a:prstTxWarp prst="textNoShape">
              <a:avLst/>
            </a:prstTxWarp>
          </a:bodyPr>
          <a:lstStyle/>
          <a:p>
            <a:pPr eaLnBrk="1" hangingPunct="1"/>
            <a:r>
              <a:rPr lang="en-US" smtClean="0">
                <a:effectLst>
                  <a:outerShdw blurRad="38100" dist="38100" dir="2700000" algn="tl">
                    <a:srgbClr val="C0C0C0"/>
                  </a:outerShdw>
                </a:effectLst>
                <a:ea typeface="ＭＳ Ｐゴシック" pitchFamily="34" charset="-128"/>
              </a:rPr>
              <a:t>Environment</a:t>
            </a:r>
          </a:p>
        </p:txBody>
      </p:sp>
      <p:sp>
        <p:nvSpPr>
          <p:cNvPr id="27650" name="Content Placeholder 2"/>
          <p:cNvSpPr>
            <a:spLocks noGrp="1"/>
          </p:cNvSpPr>
          <p:nvPr>
            <p:ph idx="1"/>
          </p:nvPr>
        </p:nvSpPr>
        <p:spPr/>
        <p:txBody>
          <a:bodyPr/>
          <a:lstStyle/>
          <a:p>
            <a:pPr eaLnBrk="1" hangingPunct="1"/>
            <a:r>
              <a:rPr lang="en-US" smtClean="0">
                <a:ea typeface="ＭＳ Ｐゴシック" pitchFamily="34" charset="-128"/>
              </a:rPr>
              <a:t>What is meant when we say that organisms interact with their </a:t>
            </a:r>
            <a:r>
              <a:rPr lang="ja-JP" altLang="en-US" smtClean="0">
                <a:ea typeface="ＭＳ Ｐゴシック" pitchFamily="34" charset="-128"/>
              </a:rPr>
              <a:t>“</a:t>
            </a:r>
            <a:r>
              <a:rPr lang="en-US" altLang="ja-JP" smtClean="0">
                <a:ea typeface="ＭＳ Ｐゴシック" pitchFamily="34" charset="-128"/>
              </a:rPr>
              <a:t>environment</a:t>
            </a:r>
            <a:r>
              <a:rPr lang="ja-JP" altLang="en-US" smtClean="0">
                <a:ea typeface="ＭＳ Ｐゴシック" pitchFamily="34" charset="-128"/>
              </a:rPr>
              <a:t>”</a:t>
            </a:r>
            <a:r>
              <a:rPr lang="en-US" altLang="ja-JP" smtClean="0">
                <a:ea typeface="ＭＳ Ｐゴシック" pitchFamily="34" charset="-128"/>
              </a:rPr>
              <a:t>?</a:t>
            </a:r>
          </a:p>
          <a:p>
            <a:pPr eaLnBrk="1" hangingPunct="1"/>
            <a:r>
              <a:rPr lang="en-US" smtClean="0">
                <a:ea typeface="ＭＳ Ｐゴシック" pitchFamily="34" charset="-128"/>
              </a:rPr>
              <a:t>The environment includes both biotic and abiotic components.</a:t>
            </a:r>
          </a:p>
          <a:p>
            <a:pPr eaLnBrk="1" hangingPunct="1"/>
            <a:r>
              <a:rPr lang="en-US" smtClean="0">
                <a:ea typeface="ＭＳ Ｐゴシック" pitchFamily="34" charset="-128"/>
              </a:rPr>
              <a:t>Biotic components are the living aspects of the environment – other members of  the same species and members of other species.</a:t>
            </a:r>
          </a:p>
          <a:p>
            <a:pPr eaLnBrk="1" hangingPunct="1">
              <a:buFont typeface="Wingdings 2" pitchFamily="18" charset="2"/>
              <a:buNone/>
            </a:pPr>
            <a:endParaRPr lang="en-US" smtClean="0">
              <a:ea typeface="ＭＳ Ｐゴシック" pitchFamily="34" charset="-128"/>
            </a:endParaRPr>
          </a:p>
          <a:p>
            <a:pPr eaLnBrk="1" hangingPunct="1">
              <a:buFont typeface="Wingdings 2" pitchFamily="18" charset="2"/>
              <a:buNone/>
            </a:pPr>
            <a:endParaRPr lang="en-US" smtClean="0">
              <a:ea typeface="ＭＳ Ｐゴシック" pitchFamily="34" charset="-128"/>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E22BB7352A97B4B934CA546E8323FF1" ma:contentTypeVersion="1" ma:contentTypeDescription="Create a new document." ma:contentTypeScope="" ma:versionID="16a834521e134f8f497a690f0425c6be">
  <xsd:schema xmlns:xsd="http://www.w3.org/2001/XMLSchema" xmlns:xs="http://www.w3.org/2001/XMLSchema" xmlns:p="http://schemas.microsoft.com/office/2006/metadata/properties" xmlns:ns1="http://schemas.microsoft.com/sharepoint/v3" targetNamespace="http://schemas.microsoft.com/office/2006/metadata/properties" ma:root="true" ma:fieldsID="ef2aa9ed40e72a78c3822fc753b43e87"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55D45F0E-39A8-4A4F-BC3E-C93D7C4A91C6}"/>
</file>

<file path=customXml/itemProps2.xml><?xml version="1.0" encoding="utf-8"?>
<ds:datastoreItem xmlns:ds="http://schemas.openxmlformats.org/officeDocument/2006/customXml" ds:itemID="{C48C0B46-D47C-4626-8C7A-8B08B0E450F1}"/>
</file>

<file path=customXml/itemProps3.xml><?xml version="1.0" encoding="utf-8"?>
<ds:datastoreItem xmlns:ds="http://schemas.openxmlformats.org/officeDocument/2006/customXml" ds:itemID="{EF292055-EA77-4E7A-9BCF-B212BDA88858}"/>
</file>

<file path=docProps/app.xml><?xml version="1.0" encoding="utf-8"?>
<Properties xmlns="http://schemas.openxmlformats.org/officeDocument/2006/extended-properties" xmlns:vt="http://schemas.openxmlformats.org/officeDocument/2006/docPropsVTypes">
  <Template>Solstice</Template>
  <TotalTime>1186</TotalTime>
  <Words>3599</Words>
  <Application>Microsoft Office PowerPoint</Application>
  <PresentationFormat>On-screen Show (4:3)</PresentationFormat>
  <Paragraphs>404</Paragraphs>
  <Slides>83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83</vt:i4>
      </vt:variant>
    </vt:vector>
  </HeadingPairs>
  <TitlesOfParts>
    <vt:vector size="90" baseType="lpstr">
      <vt:lpstr>ＭＳ Ｐゴシック</vt:lpstr>
      <vt:lpstr>Arial</vt:lpstr>
      <vt:lpstr>Gill Sans MT</vt:lpstr>
      <vt:lpstr>Times New Roman</vt:lpstr>
      <vt:lpstr>Verdana</vt:lpstr>
      <vt:lpstr>Wingdings 2</vt:lpstr>
      <vt:lpstr>Solstice</vt:lpstr>
      <vt:lpstr>Grade 9 BIOLOGY</vt:lpstr>
      <vt:lpstr>PowerPoint Presentation</vt:lpstr>
      <vt:lpstr>PowerPoint Presentation</vt:lpstr>
      <vt:lpstr>Robert T. Paine</vt:lpstr>
      <vt:lpstr>Paine’s experiment</vt:lpstr>
      <vt:lpstr>PowerPoint Presentation</vt:lpstr>
      <vt:lpstr>Ecology is exciting!</vt:lpstr>
      <vt:lpstr>Experimental Lakes Area</vt:lpstr>
      <vt:lpstr>Environment</vt:lpstr>
      <vt:lpstr>Examples of biotic factors</vt:lpstr>
      <vt:lpstr>Abiotic factors</vt:lpstr>
      <vt:lpstr>Biotic and abiotic factors </vt:lpstr>
      <vt:lpstr>Levels of organization</vt:lpstr>
      <vt:lpstr>Individuals</vt:lpstr>
      <vt:lpstr>Populations</vt:lpstr>
      <vt:lpstr>Populations</vt:lpstr>
      <vt:lpstr>Communities</vt:lpstr>
      <vt:lpstr>Communities</vt:lpstr>
      <vt:lpstr>Ecosystems</vt:lpstr>
      <vt:lpstr>An Ecosytem ecologist might ask: </vt:lpstr>
      <vt:lpstr>Sustainability</vt:lpstr>
      <vt:lpstr>Energy in Ecosytems</vt:lpstr>
      <vt:lpstr>Energy in Ecosystems</vt:lpstr>
      <vt:lpstr>Photosynthesis and Cell Respiration</vt:lpstr>
      <vt:lpstr>Energy flow in a food chain</vt:lpstr>
      <vt:lpstr>Food Webs</vt:lpstr>
      <vt:lpstr>Trophic Levels</vt:lpstr>
      <vt:lpstr>Food Webs</vt:lpstr>
      <vt:lpstr>Trophic Levels</vt:lpstr>
      <vt:lpstr>Energy is lost at each level</vt:lpstr>
      <vt:lpstr>What should we be eating?</vt:lpstr>
      <vt:lpstr>Pyramid of energy</vt:lpstr>
      <vt:lpstr>Pyramid of numbers</vt:lpstr>
      <vt:lpstr>Pyramids</vt:lpstr>
      <vt:lpstr>Cycling of Matter </vt:lpstr>
      <vt:lpstr>Carbon Cycle</vt:lpstr>
      <vt:lpstr>PowerPoint Presentation</vt:lpstr>
      <vt:lpstr>PowerPoint Presentation</vt:lpstr>
      <vt:lpstr>PowerPoint Presentation</vt:lpstr>
      <vt:lpstr>PowerPoint Presentation</vt:lpstr>
      <vt:lpstr>Nitrogen Cycle</vt:lpstr>
      <vt:lpstr>Phosphorus Cycle</vt:lpstr>
      <vt:lpstr>Biotic and Abiotic Factors</vt:lpstr>
      <vt:lpstr>Range of Tolerance</vt:lpstr>
      <vt:lpstr>Distribution of a species</vt:lpstr>
      <vt:lpstr>Biotic Factors</vt:lpstr>
      <vt:lpstr>Carrying Capacity</vt:lpstr>
      <vt:lpstr>Carrying Capacity</vt:lpstr>
      <vt:lpstr>Biotic Interactions </vt:lpstr>
      <vt:lpstr>Terrestrial Ecosystems</vt:lpstr>
      <vt:lpstr>Aquatic Ecosystems</vt:lpstr>
      <vt:lpstr>Aquatic Communities</vt:lpstr>
      <vt:lpstr>PowerPoint Presentation</vt:lpstr>
      <vt:lpstr>Abiotic Factors in Lakes</vt:lpstr>
      <vt:lpstr>Types of Lakes</vt:lpstr>
      <vt:lpstr>PowerPoint Presentation</vt:lpstr>
      <vt:lpstr>PowerPoint Presentation</vt:lpstr>
      <vt:lpstr>Eutrophication</vt:lpstr>
      <vt:lpstr>Watershed</vt:lpstr>
      <vt:lpstr>Ecosystem Services</vt:lpstr>
      <vt:lpstr>Succession</vt:lpstr>
      <vt:lpstr>Biodiversity</vt:lpstr>
      <vt:lpstr>Keystone species</vt:lpstr>
      <vt:lpstr>Species at Risk</vt:lpstr>
      <vt:lpstr>Habitat Loss</vt:lpstr>
      <vt:lpstr>Habitat Fragmentation</vt:lpstr>
      <vt:lpstr>Introduction of Exotic Species</vt:lpstr>
      <vt:lpstr>Controlling Exotic Species</vt:lpstr>
      <vt:lpstr>Pollution</vt:lpstr>
      <vt:lpstr>Water Pollution</vt:lpstr>
      <vt:lpstr>Forestry Practices </vt:lpstr>
      <vt:lpstr>Soil</vt:lpstr>
      <vt:lpstr>Soil Characteristics</vt:lpstr>
      <vt:lpstr>Soil Characteristics</vt:lpstr>
      <vt:lpstr>Managing Soil Nutrients</vt:lpstr>
      <vt:lpstr>Fertilizers</vt:lpstr>
      <vt:lpstr>Irrigation and drainage</vt:lpstr>
      <vt:lpstr>Alternative Farming Practices </vt:lpstr>
      <vt:lpstr>Pests and Poisons</vt:lpstr>
      <vt:lpstr>Problems with Pesticides</vt:lpstr>
      <vt:lpstr>Bioaccumulation</vt:lpstr>
      <vt:lpstr>Bioaccumulation</vt:lpstr>
      <vt:lpstr>PowerPoint Presentation</vt:lpstr>
    </vt:vector>
  </TitlesOfParts>
  <Company>DPCDSB</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Grade 9 BIOLOGY</dc:title>
  <dc:creator>ICT</dc:creator>
  <cp:lastModifiedBy>Robyn Pendak</cp:lastModifiedBy>
  <cp:revision>103</cp:revision>
  <dcterms:created xsi:type="dcterms:W3CDTF">2010-09-26T23:23:41Z</dcterms:created>
  <dcterms:modified xsi:type="dcterms:W3CDTF">2016-11-15T17:03:35Z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0x010100BE22BB7352A97B4B934CA546E8323FF1</vt:lpwstr>
  </property>
</Properties>
</file>